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notesMasterIdLst>
    <p:notesMasterId r:id="rId109"/>
  </p:notesMasterIdLst>
  <p:sldIdLst>
    <p:sldId id="260" r:id="rId2"/>
    <p:sldId id="258" r:id="rId3"/>
    <p:sldId id="259" r:id="rId4"/>
    <p:sldId id="265" r:id="rId5"/>
    <p:sldId id="261" r:id="rId6"/>
    <p:sldId id="264" r:id="rId7"/>
    <p:sldId id="323" r:id="rId8"/>
    <p:sldId id="324" r:id="rId9"/>
    <p:sldId id="325" r:id="rId10"/>
    <p:sldId id="326" r:id="rId11"/>
    <p:sldId id="327" r:id="rId12"/>
    <p:sldId id="328" r:id="rId13"/>
    <p:sldId id="322" r:id="rId14"/>
    <p:sldId id="263" r:id="rId15"/>
    <p:sldId id="271" r:id="rId16"/>
    <p:sldId id="266" r:id="rId17"/>
    <p:sldId id="267" r:id="rId18"/>
    <p:sldId id="268" r:id="rId19"/>
    <p:sldId id="269" r:id="rId20"/>
    <p:sldId id="270" r:id="rId21"/>
    <p:sldId id="272" r:id="rId22"/>
    <p:sldId id="273" r:id="rId23"/>
    <p:sldId id="274" r:id="rId24"/>
    <p:sldId id="275" r:id="rId25"/>
    <p:sldId id="276" r:id="rId26"/>
    <p:sldId id="277" r:id="rId27"/>
    <p:sldId id="278" r:id="rId28"/>
    <p:sldId id="279" r:id="rId29"/>
    <p:sldId id="280" r:id="rId30"/>
    <p:sldId id="281" r:id="rId31"/>
    <p:sldId id="282"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9" r:id="rId71"/>
    <p:sldId id="330" r:id="rId72"/>
    <p:sldId id="331" r:id="rId73"/>
    <p:sldId id="332" r:id="rId74"/>
    <p:sldId id="333" r:id="rId75"/>
    <p:sldId id="334" r:id="rId76"/>
    <p:sldId id="335" r:id="rId77"/>
    <p:sldId id="336" r:id="rId78"/>
    <p:sldId id="337" r:id="rId79"/>
    <p:sldId id="338" r:id="rId80"/>
    <p:sldId id="339" r:id="rId81"/>
    <p:sldId id="340" r:id="rId82"/>
    <p:sldId id="341" r:id="rId83"/>
    <p:sldId id="342" r:id="rId84"/>
    <p:sldId id="343" r:id="rId85"/>
    <p:sldId id="344" r:id="rId86"/>
    <p:sldId id="345" r:id="rId87"/>
    <p:sldId id="346" r:id="rId88"/>
    <p:sldId id="347" r:id="rId89"/>
    <p:sldId id="348" r:id="rId90"/>
    <p:sldId id="349" r:id="rId91"/>
    <p:sldId id="350" r:id="rId92"/>
    <p:sldId id="351" r:id="rId93"/>
    <p:sldId id="352" r:id="rId94"/>
    <p:sldId id="353" r:id="rId95"/>
    <p:sldId id="354" r:id="rId96"/>
    <p:sldId id="355" r:id="rId97"/>
    <p:sldId id="356" r:id="rId98"/>
    <p:sldId id="357" r:id="rId99"/>
    <p:sldId id="358" r:id="rId100"/>
    <p:sldId id="359" r:id="rId101"/>
    <p:sldId id="360" r:id="rId102"/>
    <p:sldId id="361" r:id="rId103"/>
    <p:sldId id="362" r:id="rId104"/>
    <p:sldId id="363" r:id="rId105"/>
    <p:sldId id="364" r:id="rId106"/>
    <p:sldId id="365" r:id="rId107"/>
    <p:sldId id="366" r:id="rId108"/>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04" userDrawn="1">
          <p15:clr>
            <a:srgbClr val="A4A3A4"/>
          </p15:clr>
        </p15:guide>
        <p15:guide id="2" pos="379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21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44" autoAdjust="0"/>
    <p:restoredTop sz="94660"/>
  </p:normalViewPr>
  <p:slideViewPr>
    <p:cSldViewPr snapToGrid="0" showGuides="1">
      <p:cViewPr>
        <p:scale>
          <a:sx n="66" d="100"/>
          <a:sy n="66" d="100"/>
        </p:scale>
        <p:origin x="738" y="174"/>
      </p:cViewPr>
      <p:guideLst>
        <p:guide orient="horz" pos="2704"/>
        <p:guide pos="379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FB6881-16A0-4F7C-8483-4B02F66D06BC}" type="datetimeFigureOut">
              <a:rPr lang="es-MX" smtClean="0"/>
              <a:t>25/06/2017</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6FA9CD-3F1E-4E87-971D-5D7F6CA6EE42}" type="slidenum">
              <a:rPr lang="es-MX" smtClean="0"/>
              <a:t>‹Nº›</a:t>
            </a:fld>
            <a:endParaRPr lang="es-MX"/>
          </a:p>
        </p:txBody>
      </p:sp>
    </p:spTree>
    <p:extLst>
      <p:ext uri="{BB962C8B-B14F-4D97-AF65-F5344CB8AC3E}">
        <p14:creationId xmlns:p14="http://schemas.microsoft.com/office/powerpoint/2010/main" val="2693254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10"/>
          </p:nvPr>
        </p:nvSpPr>
        <p:spPr/>
        <p:txBody>
          <a:bodyPr/>
          <a:lstStyle/>
          <a:p>
            <a:fld id="{216FA9CD-3F1E-4E87-971D-5D7F6CA6EE42}" type="slidenum">
              <a:rPr lang="es-MX" smtClean="0"/>
              <a:t>2</a:t>
            </a:fld>
            <a:endParaRPr lang="es-MX"/>
          </a:p>
        </p:txBody>
      </p:sp>
    </p:spTree>
    <p:extLst>
      <p:ext uri="{BB962C8B-B14F-4D97-AF65-F5344CB8AC3E}">
        <p14:creationId xmlns:p14="http://schemas.microsoft.com/office/powerpoint/2010/main" val="4009583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CEA5F193-C373-4507-B8F1-8028C9F0671D}" type="datetimeFigureOut">
              <a:rPr lang="es-MX" smtClean="0"/>
              <a:t>25/06/2017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AD084612-6697-4F0D-8979-08F783A442A5}" type="slidenum">
              <a:rPr lang="es-MX" smtClean="0"/>
              <a:t>‹Nº›</a:t>
            </a:fld>
            <a:endParaRPr lang="es-MX"/>
          </a:p>
        </p:txBody>
      </p:sp>
    </p:spTree>
    <p:extLst>
      <p:ext uri="{BB962C8B-B14F-4D97-AF65-F5344CB8AC3E}">
        <p14:creationId xmlns:p14="http://schemas.microsoft.com/office/powerpoint/2010/main" val="2932837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EA5F193-C373-4507-B8F1-8028C9F0671D}" type="datetimeFigureOut">
              <a:rPr lang="es-MX" smtClean="0"/>
              <a:t>25/06/2017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AD084612-6697-4F0D-8979-08F783A442A5}" type="slidenum">
              <a:rPr lang="es-MX" smtClean="0"/>
              <a:t>‹Nº›</a:t>
            </a:fld>
            <a:endParaRPr lang="es-MX"/>
          </a:p>
        </p:txBody>
      </p:sp>
    </p:spTree>
    <p:extLst>
      <p:ext uri="{BB962C8B-B14F-4D97-AF65-F5344CB8AC3E}">
        <p14:creationId xmlns:p14="http://schemas.microsoft.com/office/powerpoint/2010/main" val="1123920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CEA5F193-C373-4507-B8F1-8028C9F0671D}" type="datetimeFigureOut">
              <a:rPr lang="es-MX" smtClean="0"/>
              <a:t>25/06/2017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AD084612-6697-4F0D-8979-08F783A442A5}" type="slidenum">
              <a:rPr lang="es-MX" smtClean="0"/>
              <a:t>‹Nº›</a:t>
            </a:fld>
            <a:endParaRPr lang="es-MX"/>
          </a:p>
        </p:txBody>
      </p:sp>
    </p:spTree>
    <p:extLst>
      <p:ext uri="{BB962C8B-B14F-4D97-AF65-F5344CB8AC3E}">
        <p14:creationId xmlns:p14="http://schemas.microsoft.com/office/powerpoint/2010/main" val="18599474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s-ES" smtClean="0"/>
              <a:t>Haga clic para modificar el estilo de título del patrón</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s-ES" smtClean="0"/>
              <a:t>Haga clic para modificar el estilo de texto del patrón</a:t>
            </a:r>
          </a:p>
        </p:txBody>
      </p:sp>
      <p:sp>
        <p:nvSpPr>
          <p:cNvPr id="2" name="Date Placeholder 1"/>
          <p:cNvSpPr>
            <a:spLocks noGrp="1"/>
          </p:cNvSpPr>
          <p:nvPr>
            <p:ph type="dt" sz="half" idx="10"/>
          </p:nvPr>
        </p:nvSpPr>
        <p:spPr/>
        <p:txBody>
          <a:bodyPr/>
          <a:lstStyle/>
          <a:p>
            <a:fld id="{CEA5F193-C373-4507-B8F1-8028C9F0671D}" type="datetimeFigureOut">
              <a:rPr lang="es-MX" smtClean="0"/>
              <a:t>25/06/2017</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AD084612-6697-4F0D-8979-08F783A442A5}" type="slidenum">
              <a:rPr lang="es-MX" smtClean="0"/>
              <a:t>‹Nº›</a:t>
            </a:fld>
            <a:endParaRPr lang="es-MX"/>
          </a:p>
        </p:txBody>
      </p:sp>
    </p:spTree>
    <p:extLst>
      <p:ext uri="{BB962C8B-B14F-4D97-AF65-F5344CB8AC3E}">
        <p14:creationId xmlns:p14="http://schemas.microsoft.com/office/powerpoint/2010/main" val="42824981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EA5F193-C373-4507-B8F1-8028C9F0671D}" type="datetimeFigureOut">
              <a:rPr lang="es-MX" smtClean="0"/>
              <a:t>25/06/2017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AD084612-6697-4F0D-8979-08F783A442A5}" type="slidenum">
              <a:rPr lang="es-MX" smtClean="0"/>
              <a:t>‹Nº›</a:t>
            </a:fld>
            <a:endParaRPr lang="es-MX"/>
          </a:p>
        </p:txBody>
      </p:sp>
    </p:spTree>
    <p:extLst>
      <p:ext uri="{BB962C8B-B14F-4D97-AF65-F5344CB8AC3E}">
        <p14:creationId xmlns:p14="http://schemas.microsoft.com/office/powerpoint/2010/main" val="40369036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EA5F193-C373-4507-B8F1-8028C9F0671D}" type="datetimeFigureOut">
              <a:rPr lang="es-MX" smtClean="0"/>
              <a:t>25/06/2017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AD084612-6697-4F0D-8979-08F783A442A5}" type="slidenum">
              <a:rPr lang="es-MX" smtClean="0"/>
              <a:t>‹Nº›</a:t>
            </a:fld>
            <a:endParaRPr lang="es-MX"/>
          </a:p>
        </p:txBody>
      </p:sp>
    </p:spTree>
    <p:extLst>
      <p:ext uri="{BB962C8B-B14F-4D97-AF65-F5344CB8AC3E}">
        <p14:creationId xmlns:p14="http://schemas.microsoft.com/office/powerpoint/2010/main" val="4068957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CEA5F193-C373-4507-B8F1-8028C9F0671D}" type="datetimeFigureOut">
              <a:rPr lang="es-MX" smtClean="0"/>
              <a:t>25/06/2017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AD084612-6697-4F0D-8979-08F783A442A5}" type="slidenum">
              <a:rPr lang="es-MX" smtClean="0"/>
              <a:t>‹Nº›</a:t>
            </a:fld>
            <a:endParaRPr lang="es-MX"/>
          </a:p>
        </p:txBody>
      </p:sp>
    </p:spTree>
    <p:extLst>
      <p:ext uri="{BB962C8B-B14F-4D97-AF65-F5344CB8AC3E}">
        <p14:creationId xmlns:p14="http://schemas.microsoft.com/office/powerpoint/2010/main" val="2125763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CEA5F193-C373-4507-B8F1-8028C9F0671D}" type="datetimeFigureOut">
              <a:rPr lang="es-MX" smtClean="0"/>
              <a:t>25/06/2017</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AD084612-6697-4F0D-8979-08F783A442A5}" type="slidenum">
              <a:rPr lang="es-MX" smtClean="0"/>
              <a:t>‹Nº›</a:t>
            </a:fld>
            <a:endParaRPr lang="es-MX"/>
          </a:p>
        </p:txBody>
      </p:sp>
    </p:spTree>
    <p:extLst>
      <p:ext uri="{BB962C8B-B14F-4D97-AF65-F5344CB8AC3E}">
        <p14:creationId xmlns:p14="http://schemas.microsoft.com/office/powerpoint/2010/main" val="2841455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CEA5F193-C373-4507-B8F1-8028C9F0671D}" type="datetimeFigureOut">
              <a:rPr lang="es-MX" smtClean="0"/>
              <a:t>25/06/2017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AD084612-6697-4F0D-8979-08F783A442A5}" type="slidenum">
              <a:rPr lang="es-MX" smtClean="0"/>
              <a:t>‹Nº›</a:t>
            </a:fld>
            <a:endParaRPr lang="es-MX"/>
          </a:p>
        </p:txBody>
      </p:sp>
    </p:spTree>
    <p:extLst>
      <p:ext uri="{BB962C8B-B14F-4D97-AF65-F5344CB8AC3E}">
        <p14:creationId xmlns:p14="http://schemas.microsoft.com/office/powerpoint/2010/main" val="340056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CEA5F193-C373-4507-B8F1-8028C9F0671D}" type="datetimeFigureOut">
              <a:rPr lang="es-MX" smtClean="0"/>
              <a:t>25/06/2017</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AD084612-6697-4F0D-8979-08F783A442A5}" type="slidenum">
              <a:rPr lang="es-MX" smtClean="0"/>
              <a:t>‹Nº›</a:t>
            </a:fld>
            <a:endParaRPr lang="es-MX"/>
          </a:p>
        </p:txBody>
      </p:sp>
    </p:spTree>
    <p:extLst>
      <p:ext uri="{BB962C8B-B14F-4D97-AF65-F5344CB8AC3E}">
        <p14:creationId xmlns:p14="http://schemas.microsoft.com/office/powerpoint/2010/main" val="1657824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CEA5F193-C373-4507-B8F1-8028C9F0671D}" type="datetimeFigureOut">
              <a:rPr lang="es-MX" smtClean="0"/>
              <a:t>25/06/2017</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AD084612-6697-4F0D-8979-08F783A442A5}" type="slidenum">
              <a:rPr lang="es-MX" smtClean="0"/>
              <a:t>‹Nº›</a:t>
            </a:fld>
            <a:endParaRPr lang="es-MX"/>
          </a:p>
        </p:txBody>
      </p:sp>
    </p:spTree>
    <p:extLst>
      <p:ext uri="{BB962C8B-B14F-4D97-AF65-F5344CB8AC3E}">
        <p14:creationId xmlns:p14="http://schemas.microsoft.com/office/powerpoint/2010/main" val="1316252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A5F193-C373-4507-B8F1-8028C9F0671D}" type="datetimeFigureOut">
              <a:rPr lang="es-MX" smtClean="0"/>
              <a:t>25/06/2017</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AD084612-6697-4F0D-8979-08F783A442A5}" type="slidenum">
              <a:rPr lang="es-MX" smtClean="0"/>
              <a:t>‹Nº›</a:t>
            </a:fld>
            <a:endParaRPr lang="es-MX"/>
          </a:p>
        </p:txBody>
      </p:sp>
    </p:spTree>
    <p:extLst>
      <p:ext uri="{BB962C8B-B14F-4D97-AF65-F5344CB8AC3E}">
        <p14:creationId xmlns:p14="http://schemas.microsoft.com/office/powerpoint/2010/main" val="18974310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CEA5F193-C373-4507-B8F1-8028C9F0671D}" type="datetimeFigureOut">
              <a:rPr lang="es-MX" smtClean="0"/>
              <a:t>25/06/2017</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AD084612-6697-4F0D-8979-08F783A442A5}" type="slidenum">
              <a:rPr lang="es-MX" smtClean="0"/>
              <a:t>‹Nº›</a:t>
            </a:fld>
            <a:endParaRPr lang="es-MX"/>
          </a:p>
        </p:txBody>
      </p:sp>
    </p:spTree>
    <p:extLst>
      <p:ext uri="{BB962C8B-B14F-4D97-AF65-F5344CB8AC3E}">
        <p14:creationId xmlns:p14="http://schemas.microsoft.com/office/powerpoint/2010/main" val="3512190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s-ES" smtClean="0"/>
              <a:t>Haga clic para modificar el estilo de título del patrón</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a:xfrm>
            <a:off x="3885810" y="6041362"/>
            <a:ext cx="976879" cy="365125"/>
          </a:xfrm>
        </p:spPr>
        <p:txBody>
          <a:bodyPr/>
          <a:lstStyle/>
          <a:p>
            <a:fld id="{CEA5F193-C373-4507-B8F1-8028C9F0671D}" type="datetimeFigureOut">
              <a:rPr lang="es-MX" smtClean="0"/>
              <a:t>25/06/2017</a:t>
            </a:fld>
            <a:endParaRPr lang="es-MX"/>
          </a:p>
        </p:txBody>
      </p:sp>
      <p:sp>
        <p:nvSpPr>
          <p:cNvPr id="6" name="Footer Placeholder 5"/>
          <p:cNvSpPr>
            <a:spLocks noGrp="1"/>
          </p:cNvSpPr>
          <p:nvPr>
            <p:ph type="ftr" sz="quarter" idx="11"/>
          </p:nvPr>
        </p:nvSpPr>
        <p:spPr>
          <a:xfrm>
            <a:off x="590396" y="6041362"/>
            <a:ext cx="3295413" cy="365125"/>
          </a:xfrm>
        </p:spPr>
        <p:txBody>
          <a:bodyPr/>
          <a:lstStyle/>
          <a:p>
            <a:endParaRPr lang="es-MX"/>
          </a:p>
        </p:txBody>
      </p:sp>
      <p:sp>
        <p:nvSpPr>
          <p:cNvPr id="7" name="Slide Number Placeholder 6"/>
          <p:cNvSpPr>
            <a:spLocks noGrp="1"/>
          </p:cNvSpPr>
          <p:nvPr>
            <p:ph type="sldNum" sz="quarter" idx="12"/>
          </p:nvPr>
        </p:nvSpPr>
        <p:spPr>
          <a:xfrm>
            <a:off x="4862689" y="5915888"/>
            <a:ext cx="1062155" cy="490599"/>
          </a:xfrm>
        </p:spPr>
        <p:txBody>
          <a:bodyPr/>
          <a:lstStyle/>
          <a:p>
            <a:fld id="{AD084612-6697-4F0D-8979-08F783A442A5}" type="slidenum">
              <a:rPr lang="es-MX" smtClean="0"/>
              <a:t>‹Nº›</a:t>
            </a:fld>
            <a:endParaRPr lang="es-MX"/>
          </a:p>
        </p:txBody>
      </p:sp>
    </p:spTree>
    <p:extLst>
      <p:ext uri="{BB962C8B-B14F-4D97-AF65-F5344CB8AC3E}">
        <p14:creationId xmlns:p14="http://schemas.microsoft.com/office/powerpoint/2010/main" val="1635008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s-MX"/>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CEA5F193-C373-4507-B8F1-8028C9F0671D}" type="datetimeFigureOut">
              <a:rPr lang="es-MX" smtClean="0"/>
              <a:t>25/06/2017</a:t>
            </a:fld>
            <a:endParaRPr lang="es-MX"/>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AD084612-6697-4F0D-8979-08F783A442A5}" type="slidenum">
              <a:rPr lang="es-MX" smtClean="0"/>
              <a:t>‹Nº›</a:t>
            </a:fld>
            <a:endParaRPr lang="es-MX"/>
          </a:p>
        </p:txBody>
      </p:sp>
    </p:spTree>
    <p:extLst>
      <p:ext uri="{BB962C8B-B14F-4D97-AF65-F5344CB8AC3E}">
        <p14:creationId xmlns:p14="http://schemas.microsoft.com/office/powerpoint/2010/main" val="152630618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6858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MX"/>
          </a:p>
        </p:txBody>
      </p:sp>
      <p:pic>
        <p:nvPicPr>
          <p:cNvPr id="5" name="Picture 2" descr="http://cimor.org.mx/images/logo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5225" y="1752427"/>
            <a:ext cx="3334656" cy="3334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52570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smtClean="0"/>
              <a:t>Pseudo</a:t>
            </a:r>
            <a:r>
              <a:rPr lang="es-MX" dirty="0" smtClean="0"/>
              <a:t>-</a:t>
            </a:r>
            <a:r>
              <a:rPr lang="es-MX" dirty="0" smtClean="0"/>
              <a:t>clases</a:t>
            </a:r>
            <a:endParaRPr lang="es-MX" dirty="0"/>
          </a:p>
        </p:txBody>
      </p:sp>
      <p:sp>
        <p:nvSpPr>
          <p:cNvPr id="5" name="CuadroTexto 4"/>
          <p:cNvSpPr txBox="1"/>
          <p:nvPr/>
        </p:nvSpPr>
        <p:spPr>
          <a:xfrm>
            <a:off x="340769" y="2409564"/>
            <a:ext cx="1733167" cy="646331"/>
          </a:xfrm>
          <a:prstGeom prst="rect">
            <a:avLst/>
          </a:prstGeom>
          <a:noFill/>
        </p:spPr>
        <p:txBody>
          <a:bodyPr wrap="none" rtlCol="0">
            <a:spAutoFit/>
          </a:bodyPr>
          <a:lstStyle/>
          <a:p>
            <a:r>
              <a:rPr lang="es-MX" sz="3600" dirty="0" smtClean="0"/>
              <a:t>:active</a:t>
            </a:r>
            <a:endParaRPr lang="es-MX" sz="3600" dirty="0"/>
          </a:p>
        </p:txBody>
      </p:sp>
      <p:sp>
        <p:nvSpPr>
          <p:cNvPr id="6" name="CuadroTexto 5"/>
          <p:cNvSpPr txBox="1"/>
          <p:nvPr/>
        </p:nvSpPr>
        <p:spPr>
          <a:xfrm>
            <a:off x="2218700" y="2409563"/>
            <a:ext cx="1497526" cy="646331"/>
          </a:xfrm>
          <a:prstGeom prst="rect">
            <a:avLst/>
          </a:prstGeom>
          <a:noFill/>
        </p:spPr>
        <p:txBody>
          <a:bodyPr wrap="none" rtlCol="0">
            <a:spAutoFit/>
          </a:bodyPr>
          <a:lstStyle/>
          <a:p>
            <a:r>
              <a:rPr lang="es-MX" sz="3600" dirty="0" smtClean="0"/>
              <a:t>::</a:t>
            </a:r>
            <a:r>
              <a:rPr lang="es-MX" sz="3600" dirty="0" err="1" smtClean="0"/>
              <a:t>after</a:t>
            </a:r>
            <a:endParaRPr lang="es-MX" sz="3600" dirty="0"/>
          </a:p>
        </p:txBody>
      </p:sp>
      <p:sp>
        <p:nvSpPr>
          <p:cNvPr id="7" name="CuadroTexto 6"/>
          <p:cNvSpPr txBox="1"/>
          <p:nvPr/>
        </p:nvSpPr>
        <p:spPr>
          <a:xfrm>
            <a:off x="3856009" y="2409562"/>
            <a:ext cx="1941557" cy="646331"/>
          </a:xfrm>
          <a:prstGeom prst="rect">
            <a:avLst/>
          </a:prstGeom>
          <a:noFill/>
        </p:spPr>
        <p:txBody>
          <a:bodyPr wrap="none" rtlCol="0">
            <a:spAutoFit/>
          </a:bodyPr>
          <a:lstStyle/>
          <a:p>
            <a:r>
              <a:rPr lang="es-MX" sz="3600" dirty="0" smtClean="0"/>
              <a:t>::</a:t>
            </a:r>
            <a:r>
              <a:rPr lang="es-MX" sz="3600" dirty="0" err="1" smtClean="0"/>
              <a:t>before</a:t>
            </a:r>
            <a:endParaRPr lang="es-MX" sz="3600" dirty="0"/>
          </a:p>
        </p:txBody>
      </p:sp>
      <p:sp>
        <p:nvSpPr>
          <p:cNvPr id="8" name="CuadroTexto 7"/>
          <p:cNvSpPr txBox="1"/>
          <p:nvPr/>
        </p:nvSpPr>
        <p:spPr>
          <a:xfrm>
            <a:off x="340769" y="3260430"/>
            <a:ext cx="2339102" cy="646331"/>
          </a:xfrm>
          <a:prstGeom prst="rect">
            <a:avLst/>
          </a:prstGeom>
          <a:noFill/>
        </p:spPr>
        <p:txBody>
          <a:bodyPr wrap="none" rtlCol="0">
            <a:spAutoFit/>
          </a:bodyPr>
          <a:lstStyle/>
          <a:p>
            <a:r>
              <a:rPr lang="es-MX" sz="3600" dirty="0" smtClean="0"/>
              <a:t>:</a:t>
            </a:r>
            <a:r>
              <a:rPr lang="es-MX" sz="3600" dirty="0" err="1" smtClean="0"/>
              <a:t>checked</a:t>
            </a:r>
            <a:endParaRPr lang="es-MX" sz="3600" dirty="0"/>
          </a:p>
        </p:txBody>
      </p:sp>
      <p:sp>
        <p:nvSpPr>
          <p:cNvPr id="9" name="CuadroTexto 8"/>
          <p:cNvSpPr txBox="1"/>
          <p:nvPr/>
        </p:nvSpPr>
        <p:spPr>
          <a:xfrm>
            <a:off x="3536365" y="3284365"/>
            <a:ext cx="2239716" cy="646331"/>
          </a:xfrm>
          <a:prstGeom prst="rect">
            <a:avLst/>
          </a:prstGeom>
          <a:noFill/>
        </p:spPr>
        <p:txBody>
          <a:bodyPr wrap="none" rtlCol="0">
            <a:spAutoFit/>
          </a:bodyPr>
          <a:lstStyle/>
          <a:p>
            <a:r>
              <a:rPr lang="es-MX" sz="3600" dirty="0" smtClean="0"/>
              <a:t>:</a:t>
            </a:r>
            <a:r>
              <a:rPr lang="es-MX" sz="3600" dirty="0" err="1" smtClean="0"/>
              <a:t>disabled</a:t>
            </a:r>
            <a:endParaRPr lang="es-MX" sz="3600" dirty="0"/>
          </a:p>
        </p:txBody>
      </p:sp>
      <p:sp>
        <p:nvSpPr>
          <p:cNvPr id="10" name="CuadroTexto 9"/>
          <p:cNvSpPr txBox="1"/>
          <p:nvPr/>
        </p:nvSpPr>
        <p:spPr>
          <a:xfrm>
            <a:off x="340769" y="4407665"/>
            <a:ext cx="1763624" cy="646331"/>
          </a:xfrm>
          <a:prstGeom prst="rect">
            <a:avLst/>
          </a:prstGeom>
          <a:noFill/>
        </p:spPr>
        <p:txBody>
          <a:bodyPr wrap="none" rtlCol="0">
            <a:spAutoFit/>
          </a:bodyPr>
          <a:lstStyle/>
          <a:p>
            <a:r>
              <a:rPr lang="es-MX" sz="3600" dirty="0" smtClean="0"/>
              <a:t>:</a:t>
            </a:r>
            <a:r>
              <a:rPr lang="es-MX" sz="3600" dirty="0" err="1" smtClean="0"/>
              <a:t>empty</a:t>
            </a:r>
            <a:endParaRPr lang="es-MX" sz="3600" dirty="0"/>
          </a:p>
        </p:txBody>
      </p:sp>
      <p:sp>
        <p:nvSpPr>
          <p:cNvPr id="11" name="CuadroTexto 10"/>
          <p:cNvSpPr txBox="1"/>
          <p:nvPr/>
        </p:nvSpPr>
        <p:spPr>
          <a:xfrm>
            <a:off x="3536365" y="4399741"/>
            <a:ext cx="2233304" cy="646331"/>
          </a:xfrm>
          <a:prstGeom prst="rect">
            <a:avLst/>
          </a:prstGeom>
          <a:noFill/>
        </p:spPr>
        <p:txBody>
          <a:bodyPr wrap="none" rtlCol="0">
            <a:spAutoFit/>
          </a:bodyPr>
          <a:lstStyle/>
          <a:p>
            <a:r>
              <a:rPr lang="es-MX" sz="3600" dirty="0" smtClean="0"/>
              <a:t>:</a:t>
            </a:r>
            <a:r>
              <a:rPr lang="es-MX" sz="3600" dirty="0" err="1" smtClean="0"/>
              <a:t>enabled</a:t>
            </a:r>
            <a:endParaRPr lang="es-MX" sz="3600" dirty="0"/>
          </a:p>
        </p:txBody>
      </p:sp>
      <p:sp>
        <p:nvSpPr>
          <p:cNvPr id="12" name="CuadroTexto 11"/>
          <p:cNvSpPr txBox="1"/>
          <p:nvPr/>
        </p:nvSpPr>
        <p:spPr>
          <a:xfrm>
            <a:off x="340769" y="5554900"/>
            <a:ext cx="2262158" cy="646331"/>
          </a:xfrm>
          <a:prstGeom prst="rect">
            <a:avLst/>
          </a:prstGeom>
          <a:noFill/>
        </p:spPr>
        <p:txBody>
          <a:bodyPr wrap="none" rtlCol="0">
            <a:spAutoFit/>
          </a:bodyPr>
          <a:lstStyle/>
          <a:p>
            <a:r>
              <a:rPr lang="es-MX" sz="3600" dirty="0" smtClean="0"/>
              <a:t>:</a:t>
            </a:r>
            <a:r>
              <a:rPr lang="es-MX" sz="3600" dirty="0" err="1" smtClean="0"/>
              <a:t>first-child</a:t>
            </a:r>
            <a:endParaRPr lang="es-MX" sz="3600" dirty="0"/>
          </a:p>
        </p:txBody>
      </p:sp>
      <p:sp>
        <p:nvSpPr>
          <p:cNvPr id="13" name="CuadroTexto 12"/>
          <p:cNvSpPr txBox="1"/>
          <p:nvPr/>
        </p:nvSpPr>
        <p:spPr>
          <a:xfrm>
            <a:off x="3315151" y="5554900"/>
            <a:ext cx="2454518" cy="646331"/>
          </a:xfrm>
          <a:prstGeom prst="rect">
            <a:avLst/>
          </a:prstGeom>
          <a:noFill/>
        </p:spPr>
        <p:txBody>
          <a:bodyPr wrap="none" rtlCol="0">
            <a:spAutoFit/>
          </a:bodyPr>
          <a:lstStyle/>
          <a:p>
            <a:r>
              <a:rPr lang="es-MX" sz="3600" dirty="0" smtClean="0"/>
              <a:t>::</a:t>
            </a:r>
            <a:r>
              <a:rPr lang="es-MX" sz="3600" dirty="0" err="1" smtClean="0"/>
              <a:t>first-letter</a:t>
            </a:r>
            <a:endParaRPr lang="es-MX" sz="3600" dirty="0"/>
          </a:p>
        </p:txBody>
      </p:sp>
      <p:sp>
        <p:nvSpPr>
          <p:cNvPr id="14" name="CuadroTexto 13"/>
          <p:cNvSpPr txBox="1"/>
          <p:nvPr/>
        </p:nvSpPr>
        <p:spPr>
          <a:xfrm>
            <a:off x="6204207" y="2409561"/>
            <a:ext cx="2076209" cy="646331"/>
          </a:xfrm>
          <a:prstGeom prst="rect">
            <a:avLst/>
          </a:prstGeom>
          <a:noFill/>
        </p:spPr>
        <p:txBody>
          <a:bodyPr wrap="none" rtlCol="0">
            <a:spAutoFit/>
          </a:bodyPr>
          <a:lstStyle/>
          <a:p>
            <a:r>
              <a:rPr lang="es-MX" sz="3600" dirty="0" smtClean="0"/>
              <a:t>::</a:t>
            </a:r>
            <a:r>
              <a:rPr lang="es-MX" sz="3600" dirty="0" err="1" smtClean="0"/>
              <a:t>first</a:t>
            </a:r>
            <a:r>
              <a:rPr lang="es-MX" sz="3600" dirty="0" smtClean="0"/>
              <a:t>-line</a:t>
            </a:r>
            <a:endParaRPr lang="es-MX" sz="3600" dirty="0"/>
          </a:p>
        </p:txBody>
      </p:sp>
      <p:sp>
        <p:nvSpPr>
          <p:cNvPr id="15" name="CuadroTexto 14"/>
          <p:cNvSpPr txBox="1"/>
          <p:nvPr/>
        </p:nvSpPr>
        <p:spPr>
          <a:xfrm>
            <a:off x="9027235" y="2409560"/>
            <a:ext cx="2799164" cy="646331"/>
          </a:xfrm>
          <a:prstGeom prst="rect">
            <a:avLst/>
          </a:prstGeom>
          <a:noFill/>
        </p:spPr>
        <p:txBody>
          <a:bodyPr wrap="none" rtlCol="0">
            <a:spAutoFit/>
          </a:bodyPr>
          <a:lstStyle/>
          <a:p>
            <a:r>
              <a:rPr lang="es-MX" sz="3600" dirty="0" smtClean="0"/>
              <a:t>:</a:t>
            </a:r>
            <a:r>
              <a:rPr lang="es-MX" sz="3600" dirty="0" err="1" smtClean="0"/>
              <a:t>first</a:t>
            </a:r>
            <a:r>
              <a:rPr lang="es-MX" sz="3600" dirty="0" smtClean="0"/>
              <a:t>-of-</a:t>
            </a:r>
            <a:r>
              <a:rPr lang="es-MX" sz="3600" dirty="0" err="1" smtClean="0"/>
              <a:t>type</a:t>
            </a:r>
            <a:endParaRPr lang="es-MX" sz="3600" dirty="0"/>
          </a:p>
        </p:txBody>
      </p:sp>
      <p:sp>
        <p:nvSpPr>
          <p:cNvPr id="16" name="CuadroTexto 15"/>
          <p:cNvSpPr txBox="1"/>
          <p:nvPr/>
        </p:nvSpPr>
        <p:spPr>
          <a:xfrm>
            <a:off x="6259569" y="3401482"/>
            <a:ext cx="1518364" cy="646331"/>
          </a:xfrm>
          <a:prstGeom prst="rect">
            <a:avLst/>
          </a:prstGeom>
          <a:noFill/>
        </p:spPr>
        <p:txBody>
          <a:bodyPr wrap="none" rtlCol="0">
            <a:spAutoFit/>
          </a:bodyPr>
          <a:lstStyle/>
          <a:p>
            <a:r>
              <a:rPr lang="es-MX" sz="3600" dirty="0" smtClean="0"/>
              <a:t>:</a:t>
            </a:r>
            <a:r>
              <a:rPr lang="es-MX" sz="3600" dirty="0" err="1" smtClean="0"/>
              <a:t>focus</a:t>
            </a:r>
            <a:endParaRPr lang="es-MX" sz="3600" dirty="0"/>
          </a:p>
        </p:txBody>
      </p:sp>
      <p:sp>
        <p:nvSpPr>
          <p:cNvPr id="17" name="CuadroTexto 16"/>
          <p:cNvSpPr txBox="1"/>
          <p:nvPr/>
        </p:nvSpPr>
        <p:spPr>
          <a:xfrm>
            <a:off x="9027235" y="3401482"/>
            <a:ext cx="1593706" cy="646331"/>
          </a:xfrm>
          <a:prstGeom prst="rect">
            <a:avLst/>
          </a:prstGeom>
          <a:noFill/>
        </p:spPr>
        <p:txBody>
          <a:bodyPr wrap="none" rtlCol="0">
            <a:spAutoFit/>
          </a:bodyPr>
          <a:lstStyle/>
          <a:p>
            <a:r>
              <a:rPr lang="es-MX" sz="3600" dirty="0" smtClean="0"/>
              <a:t>:</a:t>
            </a:r>
            <a:r>
              <a:rPr lang="es-MX" sz="3600" dirty="0" err="1" smtClean="0"/>
              <a:t>hover</a:t>
            </a:r>
            <a:endParaRPr lang="es-MX" sz="3600" dirty="0"/>
          </a:p>
        </p:txBody>
      </p:sp>
      <p:sp>
        <p:nvSpPr>
          <p:cNvPr id="18" name="CuadroTexto 17"/>
          <p:cNvSpPr txBox="1"/>
          <p:nvPr/>
        </p:nvSpPr>
        <p:spPr>
          <a:xfrm>
            <a:off x="6259569" y="4420746"/>
            <a:ext cx="2190023" cy="646331"/>
          </a:xfrm>
          <a:prstGeom prst="rect">
            <a:avLst/>
          </a:prstGeom>
          <a:noFill/>
        </p:spPr>
        <p:txBody>
          <a:bodyPr wrap="none" rtlCol="0">
            <a:spAutoFit/>
          </a:bodyPr>
          <a:lstStyle/>
          <a:p>
            <a:r>
              <a:rPr lang="es-MX" sz="3600" dirty="0" smtClean="0"/>
              <a:t>:in-</a:t>
            </a:r>
            <a:r>
              <a:rPr lang="es-MX" sz="3600" dirty="0" err="1" smtClean="0"/>
              <a:t>range</a:t>
            </a:r>
            <a:endParaRPr lang="es-MX" sz="3600" dirty="0"/>
          </a:p>
        </p:txBody>
      </p:sp>
      <p:sp>
        <p:nvSpPr>
          <p:cNvPr id="19" name="CuadroTexto 18"/>
          <p:cNvSpPr txBox="1"/>
          <p:nvPr/>
        </p:nvSpPr>
        <p:spPr>
          <a:xfrm>
            <a:off x="9027235" y="4420746"/>
            <a:ext cx="1762021" cy="646331"/>
          </a:xfrm>
          <a:prstGeom prst="rect">
            <a:avLst/>
          </a:prstGeom>
          <a:noFill/>
        </p:spPr>
        <p:txBody>
          <a:bodyPr wrap="none" rtlCol="0">
            <a:spAutoFit/>
          </a:bodyPr>
          <a:lstStyle/>
          <a:p>
            <a:r>
              <a:rPr lang="es-MX" sz="3600" dirty="0" smtClean="0"/>
              <a:t>:</a:t>
            </a:r>
            <a:r>
              <a:rPr lang="es-MX" sz="3600" dirty="0" err="1" smtClean="0"/>
              <a:t>invalid</a:t>
            </a:r>
            <a:endParaRPr lang="es-MX" sz="3600" dirty="0"/>
          </a:p>
        </p:txBody>
      </p:sp>
      <p:sp>
        <p:nvSpPr>
          <p:cNvPr id="20" name="CuadroTexto 19"/>
          <p:cNvSpPr txBox="1"/>
          <p:nvPr/>
        </p:nvSpPr>
        <p:spPr>
          <a:xfrm>
            <a:off x="9027235" y="5707299"/>
            <a:ext cx="2895344" cy="646331"/>
          </a:xfrm>
          <a:prstGeom prst="rect">
            <a:avLst/>
          </a:prstGeom>
          <a:noFill/>
        </p:spPr>
        <p:txBody>
          <a:bodyPr wrap="none" rtlCol="0">
            <a:spAutoFit/>
          </a:bodyPr>
          <a:lstStyle/>
          <a:p>
            <a:r>
              <a:rPr lang="es-MX" sz="3600" dirty="0" smtClean="0"/>
              <a:t>:</a:t>
            </a:r>
            <a:r>
              <a:rPr lang="es-MX" sz="3600" dirty="0" err="1" smtClean="0"/>
              <a:t>last</a:t>
            </a:r>
            <a:r>
              <a:rPr lang="es-MX" sz="3600" dirty="0" smtClean="0"/>
              <a:t>-of-</a:t>
            </a:r>
            <a:r>
              <a:rPr lang="es-MX" sz="3600" dirty="0" err="1" smtClean="0"/>
              <a:t>child</a:t>
            </a:r>
            <a:endParaRPr lang="es-MX" sz="3600" dirty="0"/>
          </a:p>
        </p:txBody>
      </p:sp>
      <p:sp>
        <p:nvSpPr>
          <p:cNvPr id="21" name="CuadroTexto 20"/>
          <p:cNvSpPr txBox="1"/>
          <p:nvPr/>
        </p:nvSpPr>
        <p:spPr>
          <a:xfrm>
            <a:off x="6356607" y="5707300"/>
            <a:ext cx="2294218" cy="646331"/>
          </a:xfrm>
          <a:prstGeom prst="rect">
            <a:avLst/>
          </a:prstGeom>
          <a:noFill/>
        </p:spPr>
        <p:txBody>
          <a:bodyPr wrap="none" rtlCol="0">
            <a:spAutoFit/>
          </a:bodyPr>
          <a:lstStyle/>
          <a:p>
            <a:r>
              <a:rPr lang="es-MX" sz="3600" dirty="0" smtClean="0"/>
              <a:t>:</a:t>
            </a:r>
            <a:r>
              <a:rPr lang="es-MX" sz="3600" dirty="0" err="1" smtClean="0"/>
              <a:t>last-child</a:t>
            </a:r>
            <a:endParaRPr lang="es-MX" sz="3600" dirty="0"/>
          </a:p>
        </p:txBody>
      </p:sp>
    </p:spTree>
    <p:extLst>
      <p:ext uri="{BB962C8B-B14F-4D97-AF65-F5344CB8AC3E}">
        <p14:creationId xmlns:p14="http://schemas.microsoft.com/office/powerpoint/2010/main" val="11094723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MX" dirty="0"/>
              <a:t>¿Por qué usar diseño responsivo?</a:t>
            </a:r>
          </a:p>
        </p:txBody>
      </p:sp>
      <p:sp>
        <p:nvSpPr>
          <p:cNvPr id="6" name="Content Placeholder 5"/>
          <p:cNvSpPr>
            <a:spLocks noGrp="1"/>
          </p:cNvSpPr>
          <p:nvPr>
            <p:ph idx="1"/>
          </p:nvPr>
        </p:nvSpPr>
        <p:spPr/>
        <p:txBody>
          <a:bodyPr/>
          <a:lstStyle/>
          <a:p>
            <a:r>
              <a:rPr lang="es-MX" dirty="0"/>
              <a:t>Hace que tus sitios web se vean </a:t>
            </a:r>
            <a:r>
              <a:rPr lang="es-MX" b="1" dirty="0"/>
              <a:t>bien</a:t>
            </a:r>
            <a:r>
              <a:rPr lang="es-MX" dirty="0"/>
              <a:t> en todos los dispositivos.</a:t>
            </a:r>
          </a:p>
          <a:p>
            <a:r>
              <a:rPr lang="es-MX" dirty="0"/>
              <a:t>No utiliza algún programa o </a:t>
            </a:r>
            <a:r>
              <a:rPr lang="es-MX" dirty="0" err="1"/>
              <a:t>javascript</a:t>
            </a:r>
            <a:r>
              <a:rPr lang="es-MX" dirty="0"/>
              <a:t>.</a:t>
            </a:r>
          </a:p>
          <a:p>
            <a:r>
              <a:rPr lang="es-MX" dirty="0"/>
              <a:t>Solo utilizas </a:t>
            </a:r>
            <a:r>
              <a:rPr lang="es-MX" b="1" dirty="0"/>
              <a:t>HTML</a:t>
            </a:r>
            <a:r>
              <a:rPr lang="es-MX" dirty="0"/>
              <a:t> y </a:t>
            </a:r>
            <a:r>
              <a:rPr lang="es-MX" b="1" dirty="0"/>
              <a:t>CSS.</a:t>
            </a:r>
          </a:p>
          <a:p>
            <a:r>
              <a:rPr lang="es-MX" dirty="0"/>
              <a:t>Esta diseñado para dar una mejor experiencia al usuario.</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63544" y="3844468"/>
            <a:ext cx="4316421" cy="2014330"/>
          </a:xfrm>
          <a:prstGeom prst="rect">
            <a:avLst/>
          </a:prstGeom>
        </p:spPr>
      </p:pic>
    </p:spTree>
    <p:extLst>
      <p:ext uri="{BB962C8B-B14F-4D97-AF65-F5344CB8AC3E}">
        <p14:creationId xmlns:p14="http://schemas.microsoft.com/office/powerpoint/2010/main" val="15204462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Configurando </a:t>
            </a:r>
            <a:r>
              <a:rPr lang="es-MX" dirty="0" err="1"/>
              <a:t>Viewport</a:t>
            </a:r>
            <a:endParaRPr lang="es-MX" dirty="0"/>
          </a:p>
        </p:txBody>
      </p:sp>
      <p:sp>
        <p:nvSpPr>
          <p:cNvPr id="5" name="Rectangle 2"/>
          <p:cNvSpPr>
            <a:spLocks noGrp="1" noChangeArrowheads="1"/>
          </p:cNvSpPr>
          <p:nvPr>
            <p:ph idx="1"/>
          </p:nvPr>
        </p:nvSpPr>
        <p:spPr bwMode="auto">
          <a:xfrm>
            <a:off x="818712" y="2470886"/>
            <a:ext cx="9121408" cy="3139321"/>
          </a:xfrm>
          <a:prstGeom prst="rect">
            <a:avLst/>
          </a:prstGeom>
          <a:solidFill>
            <a:srgbClr val="212121"/>
          </a:solidFill>
          <a:ln>
            <a:noFill/>
          </a:ln>
          <a:effectLst/>
        </p:spPr>
        <p:txBody>
          <a:bodyPr vert="horz" wrap="non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s-MX" altLang="es-MX" b="0" i="0" u="none" strike="noStrike" cap="none" normalizeH="0" baseline="0" dirty="0">
                <a:ln>
                  <a:noFill/>
                </a:ln>
                <a:effectLst/>
                <a:latin typeface="Verdana" panose="020B0604030504040204" pitchFamily="34" charset="0"/>
              </a:rPr>
              <a:t>HTML5 introdujo un método para que los diseñadores </a:t>
            </a:r>
          </a:p>
          <a:p>
            <a:pPr marL="0" marR="0" lvl="0" indent="0" defTabSz="914400" rtl="0" eaLnBrk="0" fontAlgn="base" latinLnBrk="0" hangingPunct="0">
              <a:lnSpc>
                <a:spcPct val="100000"/>
              </a:lnSpc>
              <a:spcBef>
                <a:spcPct val="0"/>
              </a:spcBef>
              <a:spcAft>
                <a:spcPct val="0"/>
              </a:spcAft>
              <a:buClrTx/>
              <a:buSzTx/>
              <a:buFontTx/>
              <a:buNone/>
              <a:tabLst/>
            </a:pPr>
            <a:r>
              <a:rPr kumimoji="0" lang="es-MX" altLang="es-MX" b="0" i="0" u="none" strike="noStrike" cap="none" normalizeH="0" baseline="0" dirty="0">
                <a:ln>
                  <a:noFill/>
                </a:ln>
                <a:effectLst/>
                <a:latin typeface="Verdana" panose="020B0604030504040204" pitchFamily="34" charset="0"/>
              </a:rPr>
              <a:t>web tengan control sobre la ventana gráfica, a través de la </a:t>
            </a:r>
            <a:r>
              <a:rPr kumimoji="0" lang="es-MX" altLang="es-MX" b="0" i="0" u="none" strike="noStrike" cap="none" normalizeH="0" baseline="0" dirty="0">
                <a:ln>
                  <a:noFill/>
                </a:ln>
                <a:effectLst/>
                <a:latin typeface="Courier New" panose="02070309020205020404" pitchFamily="49" charset="0"/>
                <a:cs typeface="Courier New" panose="02070309020205020404" pitchFamily="49" charset="0"/>
              </a:rPr>
              <a:t>&lt;meta&gt;</a:t>
            </a:r>
            <a:r>
              <a:rPr kumimoji="0" lang="es-MX" altLang="es-MX" b="0" i="0" u="none" strike="noStrike" cap="none" normalizeH="0" baseline="0" dirty="0">
                <a:ln>
                  <a:noFill/>
                </a:ln>
                <a:effectLst/>
                <a:latin typeface="Verdana" panose="020B0604030504040204" pitchFamily="34" charset="0"/>
              </a:rPr>
              <a:t> etiqueta.</a:t>
            </a:r>
          </a:p>
          <a:p>
            <a:pPr marL="0" marR="0" lvl="0" indent="0" algn="l" defTabSz="914400" rtl="0" eaLnBrk="0" fontAlgn="base" latinLnBrk="0" hangingPunct="0">
              <a:lnSpc>
                <a:spcPct val="100000"/>
              </a:lnSpc>
              <a:spcBef>
                <a:spcPct val="0"/>
              </a:spcBef>
              <a:spcAft>
                <a:spcPct val="0"/>
              </a:spcAft>
              <a:buClrTx/>
              <a:buSzTx/>
              <a:buFontTx/>
              <a:buNone/>
              <a:tabLst/>
            </a:pPr>
            <a:endParaRPr lang="es-MX" altLang="es-MX" dirty="0">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s-MX" altLang="es-MX" dirty="0">
              <a:latin typeface="Verdana" panose="020B0604030504040204" pitchFamily="34" charset="0"/>
            </a:endParaRPr>
          </a:p>
          <a:p>
            <a:pPr marL="0" lvl="0" indent="0" defTabSz="914400" eaLnBrk="0" fontAlgn="base" hangingPunct="0">
              <a:spcBef>
                <a:spcPct val="0"/>
              </a:spcBef>
              <a:spcAft>
                <a:spcPct val="0"/>
              </a:spcAft>
              <a:buClrTx/>
              <a:buNone/>
            </a:pPr>
            <a:r>
              <a:rPr lang="en-US" dirty="0">
                <a:latin typeface="Consolas" panose="020B0609020204030204" pitchFamily="49" charset="0"/>
              </a:rPr>
              <a:t>&lt;meta name="viewport" content="width=device-width, initial-scale=1.0"&gt;</a:t>
            </a:r>
          </a:p>
          <a:p>
            <a:pPr marL="0" lvl="0" indent="0" defTabSz="914400" eaLnBrk="0" fontAlgn="base" hangingPunct="0">
              <a:spcBef>
                <a:spcPct val="0"/>
              </a:spcBef>
              <a:spcAft>
                <a:spcPct val="0"/>
              </a:spcAft>
              <a:buClrTx/>
              <a:buNone/>
            </a:pPr>
            <a:endParaRPr kumimoji="0" lang="en-US" altLang="es-MX" b="0" i="0" u="none" strike="noStrike" cap="none" normalizeH="0" baseline="0" dirty="0">
              <a:ln>
                <a:noFill/>
              </a:ln>
              <a:effectLst/>
            </a:endParaRPr>
          </a:p>
          <a:p>
            <a:pPr marL="0" lvl="0" indent="0" defTabSz="914400" eaLnBrk="0" fontAlgn="base" hangingPunct="0">
              <a:spcBef>
                <a:spcPct val="0"/>
              </a:spcBef>
              <a:spcAft>
                <a:spcPct val="0"/>
              </a:spcAft>
              <a:buClrTx/>
              <a:buNone/>
            </a:pPr>
            <a:r>
              <a:rPr lang="en-US" dirty="0">
                <a:latin typeface="Consolas" panose="020B0609020204030204" pitchFamily="49" charset="0"/>
              </a:rPr>
              <a:t>width=device-width</a:t>
            </a:r>
            <a:r>
              <a:rPr lang="en-US" dirty="0"/>
              <a:t> </a:t>
            </a:r>
            <a:r>
              <a:rPr lang="es-MX" dirty="0"/>
              <a:t>establece</a:t>
            </a:r>
            <a:r>
              <a:rPr lang="en-US" dirty="0"/>
              <a:t> </a:t>
            </a:r>
            <a:r>
              <a:rPr lang="es-MX" dirty="0"/>
              <a:t>el ancho de la página para seguir a la pantalla </a:t>
            </a:r>
          </a:p>
          <a:p>
            <a:pPr marL="0" lvl="0" indent="0" defTabSz="914400" eaLnBrk="0" fontAlgn="base" hangingPunct="0">
              <a:spcBef>
                <a:spcPct val="0"/>
              </a:spcBef>
              <a:spcAft>
                <a:spcPct val="0"/>
              </a:spcAft>
              <a:buClrTx/>
              <a:buNone/>
            </a:pPr>
            <a:r>
              <a:rPr lang="es-MX" dirty="0"/>
              <a:t>de una anchura del dispositivo (que variará dependiendo del dispositivo).</a:t>
            </a:r>
          </a:p>
          <a:p>
            <a:pPr marL="0" lvl="0" indent="0" defTabSz="914400" eaLnBrk="0" fontAlgn="base" hangingPunct="0">
              <a:spcBef>
                <a:spcPct val="0"/>
              </a:spcBef>
              <a:spcAft>
                <a:spcPct val="0"/>
              </a:spcAft>
              <a:buClrTx/>
              <a:buNone/>
            </a:pPr>
            <a:endParaRPr kumimoji="0" lang="es-MX" altLang="es-MX" b="0" i="0" u="none" strike="noStrike" cap="none" normalizeH="0" baseline="0" dirty="0">
              <a:ln>
                <a:noFill/>
              </a:ln>
              <a:effectLst/>
              <a:latin typeface="Arial" panose="020B0604020202020204" pitchFamily="34" charset="0"/>
            </a:endParaRPr>
          </a:p>
          <a:p>
            <a:pPr marL="0" lvl="0" indent="0" defTabSz="914400" eaLnBrk="0" fontAlgn="base" hangingPunct="0">
              <a:spcBef>
                <a:spcPct val="0"/>
              </a:spcBef>
              <a:spcAft>
                <a:spcPct val="0"/>
              </a:spcAft>
              <a:buClrTx/>
              <a:buNone/>
            </a:pPr>
            <a:r>
              <a:rPr lang="en-US" dirty="0">
                <a:latin typeface="Consolas" panose="020B0609020204030204" pitchFamily="49" charset="0"/>
              </a:rPr>
              <a:t>initial-scale=1.0 </a:t>
            </a:r>
            <a:r>
              <a:rPr lang="es-MX" dirty="0">
                <a:latin typeface="+mj-lt"/>
              </a:rPr>
              <a:t>establece</a:t>
            </a:r>
            <a:r>
              <a:rPr lang="en-US" dirty="0">
                <a:latin typeface="+mj-lt"/>
              </a:rPr>
              <a:t> </a:t>
            </a:r>
            <a:r>
              <a:rPr lang="es-MX" dirty="0"/>
              <a:t>el nivel de zoom inicial </a:t>
            </a:r>
          </a:p>
          <a:p>
            <a:pPr marL="0" lvl="0" indent="0" defTabSz="914400" eaLnBrk="0" fontAlgn="base" hangingPunct="0">
              <a:spcBef>
                <a:spcPct val="0"/>
              </a:spcBef>
              <a:spcAft>
                <a:spcPct val="0"/>
              </a:spcAft>
              <a:buClrTx/>
              <a:buNone/>
            </a:pPr>
            <a:r>
              <a:rPr lang="es-MX" dirty="0"/>
              <a:t>cuando la página se carga por primera vez por el navegador.</a:t>
            </a:r>
            <a:endParaRPr kumimoji="0" lang="es-MX" altLang="es-MX"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35563933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Configurando </a:t>
            </a:r>
            <a:r>
              <a:rPr lang="es-MX" dirty="0" err="1"/>
              <a:t>Viewport</a:t>
            </a:r>
            <a:endParaRPr lang="es-MX" dirty="0"/>
          </a:p>
        </p:txBody>
      </p:sp>
      <p:sp>
        <p:nvSpPr>
          <p:cNvPr id="3" name="Content Placeholder 2"/>
          <p:cNvSpPr>
            <a:spLocks noGrp="1"/>
          </p:cNvSpPr>
          <p:nvPr>
            <p:ph idx="1"/>
          </p:nvPr>
        </p:nvSpPr>
        <p:spPr/>
        <p:txBody>
          <a:bodyPr/>
          <a:lstStyle/>
          <a:p>
            <a:endParaRPr lang="es-MX"/>
          </a:p>
        </p:txBody>
      </p:sp>
      <p:pic>
        <p:nvPicPr>
          <p:cNvPr id="4" name="Picture 3"/>
          <p:cNvPicPr>
            <a:picLocks noChangeAspect="1"/>
          </p:cNvPicPr>
          <p:nvPr/>
        </p:nvPicPr>
        <p:blipFill rotWithShape="1">
          <a:blip r:embed="rId2"/>
          <a:srcRect l="42972" t="23776" r="37370" b="16785"/>
          <a:stretch/>
        </p:blipFill>
        <p:spPr>
          <a:xfrm>
            <a:off x="1590260" y="2222287"/>
            <a:ext cx="2557670" cy="4348050"/>
          </a:xfrm>
          <a:prstGeom prst="rect">
            <a:avLst/>
          </a:prstGeom>
        </p:spPr>
      </p:pic>
      <p:pic>
        <p:nvPicPr>
          <p:cNvPr id="5" name="Picture 4"/>
          <p:cNvPicPr>
            <a:picLocks noChangeAspect="1"/>
          </p:cNvPicPr>
          <p:nvPr/>
        </p:nvPicPr>
        <p:blipFill rotWithShape="1">
          <a:blip r:embed="rId3"/>
          <a:srcRect l="43176" t="22504" r="37166" b="16785"/>
          <a:stretch/>
        </p:blipFill>
        <p:spPr>
          <a:xfrm>
            <a:off x="6957390" y="2222287"/>
            <a:ext cx="2557671" cy="4441160"/>
          </a:xfrm>
          <a:prstGeom prst="rect">
            <a:avLst/>
          </a:prstGeom>
        </p:spPr>
      </p:pic>
    </p:spTree>
    <p:extLst>
      <p:ext uri="{BB962C8B-B14F-4D97-AF65-F5344CB8AC3E}">
        <p14:creationId xmlns:p14="http://schemas.microsoft.com/office/powerpoint/2010/main" val="10597216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Reglas </a:t>
            </a:r>
            <a:r>
              <a:rPr lang="es-MX" dirty="0" err="1"/>
              <a:t>responsive</a:t>
            </a:r>
            <a:endParaRPr lang="es-MX" dirty="0"/>
          </a:p>
        </p:txBody>
      </p:sp>
      <p:sp>
        <p:nvSpPr>
          <p:cNvPr id="3" name="Content Placeholder 2"/>
          <p:cNvSpPr>
            <a:spLocks noGrp="1"/>
          </p:cNvSpPr>
          <p:nvPr>
            <p:ph idx="1"/>
          </p:nvPr>
        </p:nvSpPr>
        <p:spPr/>
        <p:txBody>
          <a:bodyPr/>
          <a:lstStyle/>
          <a:p>
            <a:pPr>
              <a:buFont typeface="+mj-lt"/>
              <a:buAutoNum type="arabicPeriod"/>
            </a:pPr>
            <a:r>
              <a:rPr lang="es-MX" b="1" dirty="0"/>
              <a:t> No utilizar grandes elementos de ancho fijo.</a:t>
            </a:r>
          </a:p>
          <a:p>
            <a:pPr>
              <a:buFont typeface="+mj-lt"/>
              <a:buAutoNum type="arabicPeriod"/>
            </a:pPr>
            <a:r>
              <a:rPr lang="es-MX" b="1" dirty="0"/>
              <a:t> No dejes que el contenido se basen en un ancho de visualización particular.</a:t>
            </a:r>
          </a:p>
          <a:p>
            <a:pPr>
              <a:buFont typeface="+mj-lt"/>
              <a:buAutoNum type="arabicPeriod"/>
            </a:pPr>
            <a:r>
              <a:rPr lang="es-MX" b="1" dirty="0"/>
              <a:t>Utiliza @media </a:t>
            </a:r>
            <a:r>
              <a:rPr lang="es-MX" b="1" dirty="0" err="1"/>
              <a:t>query</a:t>
            </a:r>
            <a:r>
              <a:rPr lang="es-MX" b="1" dirty="0"/>
              <a:t> para aplicar un estilo a cada pantalla según su tamaño.</a:t>
            </a:r>
            <a:endParaRPr lang="es-MX" dirty="0"/>
          </a:p>
        </p:txBody>
      </p:sp>
    </p:spTree>
    <p:extLst>
      <p:ext uri="{BB962C8B-B14F-4D97-AF65-F5344CB8AC3E}">
        <p14:creationId xmlns:p14="http://schemas.microsoft.com/office/powerpoint/2010/main" val="21410660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Propiedad: box-</a:t>
            </a:r>
            <a:r>
              <a:rPr lang="es-MX" dirty="0" err="1"/>
              <a:t>sizing</a:t>
            </a:r>
            <a:endParaRPr lang="es-MX" dirty="0"/>
          </a:p>
        </p:txBody>
      </p:sp>
      <p:sp>
        <p:nvSpPr>
          <p:cNvPr id="3" name="Content Placeholder 2"/>
          <p:cNvSpPr>
            <a:spLocks noGrp="1"/>
          </p:cNvSpPr>
          <p:nvPr>
            <p:ph idx="1"/>
          </p:nvPr>
        </p:nvSpPr>
        <p:spPr/>
        <p:txBody>
          <a:bodyPr/>
          <a:lstStyle/>
          <a:p>
            <a:pPr marL="0" indent="0">
              <a:buNone/>
            </a:pPr>
            <a:r>
              <a:rPr lang="es-MX" dirty="0"/>
              <a:t>Esto asegura que el relleno y el borde están incluidas en el ancho total y la altura de los elementos.</a:t>
            </a:r>
          </a:p>
          <a:p>
            <a:pPr marL="0" indent="0">
              <a:buNone/>
            </a:pPr>
            <a:endParaRPr lang="es-MX" dirty="0"/>
          </a:p>
          <a:p>
            <a:pPr marL="0" indent="0">
              <a:buNone/>
            </a:pPr>
            <a:endParaRPr lang="es-MX" dirty="0"/>
          </a:p>
          <a:p>
            <a:pPr marL="0" indent="0">
              <a:buNone/>
            </a:pPr>
            <a:endParaRPr lang="es-MX" dirty="0"/>
          </a:p>
          <a:p>
            <a:pPr marL="0" indent="0">
              <a:buNone/>
            </a:pPr>
            <a:endParaRPr lang="es-MX" dirty="0"/>
          </a:p>
          <a:p>
            <a:pPr marL="0" indent="0">
              <a:buNone/>
            </a:pPr>
            <a:endParaRPr lang="es-MX" dirty="0"/>
          </a:p>
          <a:p>
            <a:pPr marL="0" indent="0">
              <a:buNone/>
            </a:pPr>
            <a:endParaRPr lang="es-MX" dirty="0"/>
          </a:p>
        </p:txBody>
      </p:sp>
      <p:graphicFrame>
        <p:nvGraphicFramePr>
          <p:cNvPr id="4" name="Table 3"/>
          <p:cNvGraphicFramePr>
            <a:graphicFrameLocks noGrp="1"/>
          </p:cNvGraphicFramePr>
          <p:nvPr>
            <p:extLst/>
          </p:nvPr>
        </p:nvGraphicFramePr>
        <p:xfrm>
          <a:off x="3078922" y="2926080"/>
          <a:ext cx="8128000" cy="39319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xmlns="" val="3745917793"/>
                    </a:ext>
                  </a:extLst>
                </a:gridCol>
                <a:gridCol w="4064000">
                  <a:extLst>
                    <a:ext uri="{9D8B030D-6E8A-4147-A177-3AD203B41FA5}">
                      <a16:colId xmlns:a16="http://schemas.microsoft.com/office/drawing/2014/main" xmlns="" val="2226323872"/>
                    </a:ext>
                  </a:extLst>
                </a:gridCol>
              </a:tblGrid>
              <a:tr h="370840">
                <a:tc>
                  <a:txBody>
                    <a:bodyPr/>
                    <a:lstStyle/>
                    <a:p>
                      <a:r>
                        <a:rPr lang="es-MX" b="0" dirty="0">
                          <a:latin typeface="Consolas" panose="020B0609020204030204" pitchFamily="49" charset="0"/>
                        </a:rPr>
                        <a:t>HTML</a:t>
                      </a:r>
                    </a:p>
                    <a:p>
                      <a:r>
                        <a:rPr lang="en-US" b="0" dirty="0">
                          <a:latin typeface="Consolas" panose="020B0609020204030204" pitchFamily="49" charset="0"/>
                        </a:rPr>
                        <a:t>&lt;div class="header"&gt;</a:t>
                      </a:r>
                    </a:p>
                    <a:p>
                      <a:r>
                        <a:rPr lang="en-US" b="0" dirty="0">
                          <a:latin typeface="Consolas" panose="020B0609020204030204" pitchFamily="49" charset="0"/>
                        </a:rPr>
                        <a:t>&lt;h1&gt;China&lt;/h1&gt;</a:t>
                      </a:r>
                    </a:p>
                    <a:p>
                      <a:r>
                        <a:rPr lang="en-US" b="0" dirty="0">
                          <a:latin typeface="Consolas" panose="020B0609020204030204" pitchFamily="49" charset="0"/>
                        </a:rPr>
                        <a:t>&lt;/div&gt;</a:t>
                      </a:r>
                    </a:p>
                    <a:p>
                      <a:endParaRPr lang="en-US" b="0" dirty="0">
                        <a:latin typeface="Consolas" panose="020B0609020204030204" pitchFamily="49" charset="0"/>
                      </a:endParaRPr>
                    </a:p>
                    <a:p>
                      <a:r>
                        <a:rPr lang="en-US" b="0" dirty="0">
                          <a:latin typeface="Consolas" panose="020B0609020204030204" pitchFamily="49" charset="0"/>
                        </a:rPr>
                        <a:t>&lt;div class="menu"&gt;</a:t>
                      </a:r>
                    </a:p>
                    <a:p>
                      <a:r>
                        <a:rPr lang="en-US" b="0" dirty="0">
                          <a:latin typeface="Consolas" panose="020B0609020204030204" pitchFamily="49" charset="0"/>
                        </a:rPr>
                        <a:t>&lt;</a:t>
                      </a:r>
                      <a:r>
                        <a:rPr lang="en-US" b="0" dirty="0" err="1">
                          <a:latin typeface="Consolas" panose="020B0609020204030204" pitchFamily="49" charset="0"/>
                        </a:rPr>
                        <a:t>ul</a:t>
                      </a:r>
                      <a:r>
                        <a:rPr lang="en-US" b="0" dirty="0">
                          <a:latin typeface="Consolas" panose="020B0609020204030204" pitchFamily="49" charset="0"/>
                        </a:rPr>
                        <a:t>&gt;</a:t>
                      </a:r>
                    </a:p>
                    <a:p>
                      <a:r>
                        <a:rPr lang="en-US" b="0" dirty="0">
                          <a:latin typeface="Consolas" panose="020B0609020204030204" pitchFamily="49" charset="0"/>
                        </a:rPr>
                        <a:t>&lt;li&gt;Estado&lt;/li&gt;</a:t>
                      </a:r>
                    </a:p>
                    <a:p>
                      <a:r>
                        <a:rPr lang="en-US" b="0" dirty="0">
                          <a:latin typeface="Consolas" panose="020B0609020204030204" pitchFamily="49" charset="0"/>
                        </a:rPr>
                        <a:t>&lt;li&gt;Ciudad&lt;/li&gt;</a:t>
                      </a:r>
                    </a:p>
                    <a:p>
                      <a:r>
                        <a:rPr lang="en-US" b="0" dirty="0">
                          <a:latin typeface="Consolas" panose="020B0609020204030204" pitchFamily="49" charset="0"/>
                        </a:rPr>
                        <a:t>&lt;li&gt;</a:t>
                      </a:r>
                      <a:r>
                        <a:rPr lang="en-US" b="0" dirty="0" err="1">
                          <a:latin typeface="Consolas" panose="020B0609020204030204" pitchFamily="49" charset="0"/>
                        </a:rPr>
                        <a:t>Pais</a:t>
                      </a:r>
                      <a:r>
                        <a:rPr lang="en-US" b="0" dirty="0">
                          <a:latin typeface="Consolas" panose="020B0609020204030204" pitchFamily="49" charset="0"/>
                        </a:rPr>
                        <a:t>&lt;/li&gt;</a:t>
                      </a:r>
                    </a:p>
                    <a:p>
                      <a:r>
                        <a:rPr lang="en-US" b="0" dirty="0">
                          <a:latin typeface="Consolas" panose="020B0609020204030204" pitchFamily="49" charset="0"/>
                        </a:rPr>
                        <a:t>&lt;li&gt;Comida</a:t>
                      </a:r>
                      <a:r>
                        <a:rPr lang="en-US" b="0" baseline="0" dirty="0">
                          <a:latin typeface="Consolas" panose="020B0609020204030204" pitchFamily="49" charset="0"/>
                        </a:rPr>
                        <a:t> </a:t>
                      </a:r>
                      <a:r>
                        <a:rPr lang="en-US" b="0" baseline="0" dirty="0" err="1">
                          <a:latin typeface="Consolas" panose="020B0609020204030204" pitchFamily="49" charset="0"/>
                        </a:rPr>
                        <a:t>tipica</a:t>
                      </a:r>
                      <a:r>
                        <a:rPr lang="en-US" b="0" dirty="0">
                          <a:latin typeface="Consolas" panose="020B0609020204030204" pitchFamily="49" charset="0"/>
                        </a:rPr>
                        <a:t>&lt;/li&gt;</a:t>
                      </a:r>
                    </a:p>
                    <a:p>
                      <a:r>
                        <a:rPr lang="en-US" b="0" dirty="0">
                          <a:latin typeface="Consolas" panose="020B0609020204030204" pitchFamily="49" charset="0"/>
                        </a:rPr>
                        <a:t>&lt;/</a:t>
                      </a:r>
                      <a:r>
                        <a:rPr lang="en-US" b="0" dirty="0" err="1">
                          <a:latin typeface="Consolas" panose="020B0609020204030204" pitchFamily="49" charset="0"/>
                        </a:rPr>
                        <a:t>ul</a:t>
                      </a:r>
                      <a:r>
                        <a:rPr lang="en-US" b="0" dirty="0">
                          <a:latin typeface="Consolas" panose="020B0609020204030204" pitchFamily="49" charset="0"/>
                        </a:rPr>
                        <a:t>&gt;</a:t>
                      </a:r>
                    </a:p>
                    <a:p>
                      <a:r>
                        <a:rPr lang="en-US" b="0" dirty="0">
                          <a:latin typeface="Consolas" panose="020B0609020204030204" pitchFamily="49" charset="0"/>
                        </a:rPr>
                        <a:t>&lt;/div&gt;</a:t>
                      </a:r>
                    </a:p>
                    <a:p>
                      <a:endParaRPr lang="es-MX" b="0" dirty="0">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tc>
                  <a:txBody>
                    <a:bodyPr/>
                    <a:lstStyle/>
                    <a:p>
                      <a:endParaRPr lang="en-US" b="0" dirty="0">
                        <a:latin typeface="Consolas" panose="020B0609020204030204" pitchFamily="49" charset="0"/>
                      </a:endParaRPr>
                    </a:p>
                    <a:p>
                      <a:r>
                        <a:rPr lang="en-US" b="0" dirty="0">
                          <a:latin typeface="Consolas" panose="020B0609020204030204" pitchFamily="49" charset="0"/>
                        </a:rPr>
                        <a:t>&lt;div class="main"&gt;</a:t>
                      </a:r>
                    </a:p>
                    <a:p>
                      <a:r>
                        <a:rPr lang="en-US" b="0" dirty="0">
                          <a:latin typeface="Consolas" panose="020B0609020204030204" pitchFamily="49" charset="0"/>
                        </a:rPr>
                        <a:t>&lt;h1&gt;Ciudad&lt;/h1&gt;</a:t>
                      </a:r>
                    </a:p>
                    <a:p>
                      <a:r>
                        <a:rPr lang="en-US" b="0" dirty="0">
                          <a:latin typeface="Consolas" panose="020B0609020204030204" pitchFamily="49" charset="0"/>
                        </a:rPr>
                        <a:t>&lt;p&gt;Lorem ipsum dolor sit </a:t>
                      </a:r>
                      <a:r>
                        <a:rPr lang="en-US" b="0" dirty="0" err="1">
                          <a:latin typeface="Consolas" panose="020B0609020204030204" pitchFamily="49" charset="0"/>
                        </a:rPr>
                        <a:t>amet</a:t>
                      </a:r>
                      <a:r>
                        <a:rPr lang="en-US" b="0" dirty="0">
                          <a:latin typeface="Consolas" panose="020B0609020204030204" pitchFamily="49" charset="0"/>
                        </a:rPr>
                        <a:t>, </a:t>
                      </a:r>
                      <a:r>
                        <a:rPr lang="en-US" b="0" dirty="0" err="1">
                          <a:latin typeface="Consolas" panose="020B0609020204030204" pitchFamily="49" charset="0"/>
                        </a:rPr>
                        <a:t>consectetur</a:t>
                      </a:r>
                      <a:r>
                        <a:rPr lang="en-US" b="0" dirty="0">
                          <a:latin typeface="Consolas" panose="020B0609020204030204" pitchFamily="49" charset="0"/>
                        </a:rPr>
                        <a:t> </a:t>
                      </a:r>
                      <a:r>
                        <a:rPr lang="en-US" b="0" dirty="0" err="1">
                          <a:latin typeface="Consolas" panose="020B0609020204030204" pitchFamily="49" charset="0"/>
                        </a:rPr>
                        <a:t>adipisicing</a:t>
                      </a:r>
                      <a:r>
                        <a:rPr lang="en-US" b="0" dirty="0">
                          <a:latin typeface="Consolas" panose="020B0609020204030204" pitchFamily="49" charset="0"/>
                        </a:rPr>
                        <a:t> </a:t>
                      </a:r>
                      <a:r>
                        <a:rPr lang="en-US" b="0" dirty="0" err="1">
                          <a:latin typeface="Consolas" panose="020B0609020204030204" pitchFamily="49" charset="0"/>
                        </a:rPr>
                        <a:t>elit</a:t>
                      </a:r>
                      <a:r>
                        <a:rPr lang="en-US" b="0" dirty="0">
                          <a:latin typeface="Consolas" panose="020B0609020204030204" pitchFamily="49" charset="0"/>
                        </a:rPr>
                        <a:t>, </a:t>
                      </a:r>
                      <a:r>
                        <a:rPr lang="en-US" b="0" dirty="0" err="1">
                          <a:latin typeface="Consolas" panose="020B0609020204030204" pitchFamily="49" charset="0"/>
                        </a:rPr>
                        <a:t>sed</a:t>
                      </a:r>
                      <a:r>
                        <a:rPr lang="en-US" b="0" dirty="0">
                          <a:latin typeface="Consolas" panose="020B0609020204030204" pitchFamily="49" charset="0"/>
                        </a:rPr>
                        <a:t> do </a:t>
                      </a:r>
                      <a:r>
                        <a:rPr lang="en-US" b="0" dirty="0" err="1">
                          <a:latin typeface="Consolas" panose="020B0609020204030204" pitchFamily="49" charset="0"/>
                        </a:rPr>
                        <a:t>eiusmod</a:t>
                      </a:r>
                      <a:r>
                        <a:rPr lang="en-US" b="0" dirty="0">
                          <a:latin typeface="Consolas" panose="020B0609020204030204" pitchFamily="49" charset="0"/>
                        </a:rPr>
                        <a:t> </a:t>
                      </a:r>
                      <a:r>
                        <a:rPr lang="en-US" b="0" dirty="0" err="1">
                          <a:latin typeface="Consolas" panose="020B0609020204030204" pitchFamily="49" charset="0"/>
                        </a:rPr>
                        <a:t>tempor</a:t>
                      </a:r>
                      <a:r>
                        <a:rPr lang="en-US" b="0" dirty="0">
                          <a:latin typeface="Consolas" panose="020B0609020204030204" pitchFamily="49" charset="0"/>
                        </a:rPr>
                        <a:t> </a:t>
                      </a:r>
                      <a:r>
                        <a:rPr lang="en-US" b="0" dirty="0" err="1">
                          <a:latin typeface="Consolas" panose="020B0609020204030204" pitchFamily="49" charset="0"/>
                        </a:rPr>
                        <a:t>incididunt</a:t>
                      </a:r>
                      <a:r>
                        <a:rPr lang="en-US" b="0" dirty="0">
                          <a:latin typeface="Consolas" panose="020B0609020204030204" pitchFamily="49" charset="0"/>
                        </a:rPr>
                        <a:t> </a:t>
                      </a:r>
                      <a:r>
                        <a:rPr lang="en-US" b="0" dirty="0" err="1">
                          <a:latin typeface="Consolas" panose="020B0609020204030204" pitchFamily="49" charset="0"/>
                        </a:rPr>
                        <a:t>ut</a:t>
                      </a:r>
                      <a:r>
                        <a:rPr lang="en-US" b="0" dirty="0">
                          <a:latin typeface="Consolas" panose="020B0609020204030204" pitchFamily="49" charset="0"/>
                        </a:rPr>
                        <a:t> </a:t>
                      </a:r>
                      <a:r>
                        <a:rPr lang="en-US" b="0" dirty="0" err="1">
                          <a:latin typeface="Consolas" panose="020B0609020204030204" pitchFamily="49" charset="0"/>
                        </a:rPr>
                        <a:t>labore</a:t>
                      </a:r>
                      <a:r>
                        <a:rPr lang="en-US" b="0" dirty="0">
                          <a:latin typeface="Consolas" panose="020B0609020204030204" pitchFamily="49" charset="0"/>
                        </a:rPr>
                        <a:t> et </a:t>
                      </a:r>
                      <a:r>
                        <a:rPr lang="en-US" b="0" dirty="0" err="1">
                          <a:latin typeface="Consolas" panose="020B0609020204030204" pitchFamily="49" charset="0"/>
                        </a:rPr>
                        <a:t>dolore</a:t>
                      </a:r>
                      <a:r>
                        <a:rPr lang="en-US" b="0" dirty="0">
                          <a:latin typeface="Consolas" panose="020B0609020204030204" pitchFamily="49" charset="0"/>
                        </a:rPr>
                        <a:t> magna </a:t>
                      </a:r>
                      <a:r>
                        <a:rPr lang="en-US" b="0" dirty="0" err="1">
                          <a:latin typeface="Consolas" panose="020B0609020204030204" pitchFamily="49" charset="0"/>
                        </a:rPr>
                        <a:t>aliqua</a:t>
                      </a:r>
                      <a:r>
                        <a:rPr lang="en-US" b="0" dirty="0">
                          <a:latin typeface="Consolas" panose="020B0609020204030204" pitchFamily="49" charset="0"/>
                        </a:rPr>
                        <a:t>.&lt;/p&gt;</a:t>
                      </a:r>
                    </a:p>
                    <a:p>
                      <a:r>
                        <a:rPr lang="en-US" b="0" dirty="0">
                          <a:latin typeface="Consolas" panose="020B0609020204030204" pitchFamily="49" charset="0"/>
                        </a:rPr>
                        <a:t>&lt;p&gt;</a:t>
                      </a:r>
                      <a:r>
                        <a:rPr lang="en-US" b="0" dirty="0" err="1">
                          <a:latin typeface="Consolas" panose="020B0609020204030204" pitchFamily="49" charset="0"/>
                        </a:rPr>
                        <a:t>Ut</a:t>
                      </a:r>
                      <a:r>
                        <a:rPr lang="en-US" b="0" dirty="0">
                          <a:latin typeface="Consolas" panose="020B0609020204030204" pitchFamily="49" charset="0"/>
                        </a:rPr>
                        <a:t> </a:t>
                      </a:r>
                      <a:r>
                        <a:rPr lang="en-US" b="0" dirty="0" err="1">
                          <a:latin typeface="Consolas" panose="020B0609020204030204" pitchFamily="49" charset="0"/>
                        </a:rPr>
                        <a:t>enim</a:t>
                      </a:r>
                      <a:r>
                        <a:rPr lang="en-US" b="0" dirty="0">
                          <a:latin typeface="Consolas" panose="020B0609020204030204" pitchFamily="49" charset="0"/>
                        </a:rPr>
                        <a:t> ad minim </a:t>
                      </a:r>
                      <a:r>
                        <a:rPr lang="en-US" b="0" dirty="0" err="1">
                          <a:latin typeface="Consolas" panose="020B0609020204030204" pitchFamily="49" charset="0"/>
                        </a:rPr>
                        <a:t>veniam</a:t>
                      </a:r>
                      <a:r>
                        <a:rPr lang="en-US" b="0" dirty="0">
                          <a:latin typeface="Consolas" panose="020B0609020204030204" pitchFamily="49" charset="0"/>
                        </a:rPr>
                        <a:t>, </a:t>
                      </a:r>
                      <a:r>
                        <a:rPr lang="en-US" b="0" dirty="0" err="1">
                          <a:latin typeface="Consolas" panose="020B0609020204030204" pitchFamily="49" charset="0"/>
                        </a:rPr>
                        <a:t>quis</a:t>
                      </a:r>
                      <a:r>
                        <a:rPr lang="en-US" b="0" dirty="0">
                          <a:latin typeface="Consolas" panose="020B0609020204030204" pitchFamily="49" charset="0"/>
                        </a:rPr>
                        <a:t> </a:t>
                      </a:r>
                      <a:r>
                        <a:rPr lang="en-US" b="0" dirty="0" err="1">
                          <a:latin typeface="Consolas" panose="020B0609020204030204" pitchFamily="49" charset="0"/>
                        </a:rPr>
                        <a:t>nostrud</a:t>
                      </a:r>
                      <a:r>
                        <a:rPr lang="en-US" b="0" dirty="0">
                          <a:latin typeface="Consolas" panose="020B0609020204030204" pitchFamily="49" charset="0"/>
                        </a:rPr>
                        <a:t> exercitation </a:t>
                      </a:r>
                      <a:r>
                        <a:rPr lang="en-US" b="0" dirty="0" err="1">
                          <a:latin typeface="Consolas" panose="020B0609020204030204" pitchFamily="49" charset="0"/>
                        </a:rPr>
                        <a:t>ullamco</a:t>
                      </a:r>
                      <a:r>
                        <a:rPr lang="en-US" b="0" dirty="0">
                          <a:latin typeface="Consolas" panose="020B0609020204030204" pitchFamily="49" charset="0"/>
                        </a:rPr>
                        <a:t> </a:t>
                      </a:r>
                      <a:r>
                        <a:rPr lang="en-US" b="0" dirty="0" err="1">
                          <a:latin typeface="Consolas" panose="020B0609020204030204" pitchFamily="49" charset="0"/>
                        </a:rPr>
                        <a:t>laboris</a:t>
                      </a:r>
                      <a:r>
                        <a:rPr lang="en-US" b="0" dirty="0">
                          <a:latin typeface="Consolas" panose="020B0609020204030204" pitchFamily="49" charset="0"/>
                        </a:rPr>
                        <a:t> nisi </a:t>
                      </a:r>
                      <a:r>
                        <a:rPr lang="en-US" b="0" dirty="0" err="1">
                          <a:latin typeface="Consolas" panose="020B0609020204030204" pitchFamily="49" charset="0"/>
                        </a:rPr>
                        <a:t>ut</a:t>
                      </a:r>
                      <a:r>
                        <a:rPr lang="en-US" b="0" dirty="0">
                          <a:latin typeface="Consolas" panose="020B0609020204030204" pitchFamily="49" charset="0"/>
                        </a:rPr>
                        <a:t> </a:t>
                      </a:r>
                      <a:r>
                        <a:rPr lang="en-US" b="0" dirty="0" err="1">
                          <a:latin typeface="Consolas" panose="020B0609020204030204" pitchFamily="49" charset="0"/>
                        </a:rPr>
                        <a:t>aliquip</a:t>
                      </a:r>
                      <a:r>
                        <a:rPr lang="en-US" b="0" dirty="0">
                          <a:latin typeface="Consolas" panose="020B0609020204030204" pitchFamily="49" charset="0"/>
                        </a:rPr>
                        <a:t> ex </a:t>
                      </a:r>
                      <a:r>
                        <a:rPr lang="en-US" b="0" dirty="0" err="1">
                          <a:latin typeface="Consolas" panose="020B0609020204030204" pitchFamily="49" charset="0"/>
                        </a:rPr>
                        <a:t>ea</a:t>
                      </a:r>
                      <a:r>
                        <a:rPr lang="en-US" b="0" dirty="0">
                          <a:latin typeface="Consolas" panose="020B0609020204030204" pitchFamily="49" charset="0"/>
                        </a:rPr>
                        <a:t> </a:t>
                      </a:r>
                      <a:r>
                        <a:rPr lang="en-US" b="0" dirty="0" err="1">
                          <a:latin typeface="Consolas" panose="020B0609020204030204" pitchFamily="49" charset="0"/>
                        </a:rPr>
                        <a:t>commodo</a:t>
                      </a:r>
                      <a:r>
                        <a:rPr lang="en-US" b="0" dirty="0">
                          <a:latin typeface="Consolas" panose="020B0609020204030204" pitchFamily="49" charset="0"/>
                        </a:rPr>
                        <a:t> </a:t>
                      </a:r>
                      <a:r>
                        <a:rPr lang="en-US" b="0" dirty="0" err="1">
                          <a:latin typeface="Consolas" panose="020B0609020204030204" pitchFamily="49" charset="0"/>
                        </a:rPr>
                        <a:t>consequat</a:t>
                      </a:r>
                      <a:r>
                        <a:rPr lang="en-US" b="0" dirty="0">
                          <a:latin typeface="Consolas" panose="020B0609020204030204" pitchFamily="49" charset="0"/>
                        </a:rPr>
                        <a:t>..&lt;/p&gt;</a:t>
                      </a:r>
                    </a:p>
                    <a:p>
                      <a:r>
                        <a:rPr lang="en-US" b="0" dirty="0">
                          <a:latin typeface="Consolas" panose="020B0609020204030204" pitchFamily="49" charset="0"/>
                        </a:rPr>
                        <a:t>&lt;/div&gt;</a:t>
                      </a:r>
                      <a:endParaRPr lang="es-MX" b="0" dirty="0">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extLst>
                  <a:ext uri="{0D108BD9-81ED-4DB2-BD59-A6C34878D82A}">
                    <a16:rowId xmlns:a16="http://schemas.microsoft.com/office/drawing/2014/main" xmlns="" val="1632116689"/>
                  </a:ext>
                </a:extLst>
              </a:tr>
            </a:tbl>
          </a:graphicData>
        </a:graphic>
      </p:graphicFrame>
    </p:spTree>
    <p:extLst>
      <p:ext uri="{BB962C8B-B14F-4D97-AF65-F5344CB8AC3E}">
        <p14:creationId xmlns:p14="http://schemas.microsoft.com/office/powerpoint/2010/main" val="416266186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Propiedad: box-</a:t>
            </a:r>
            <a:r>
              <a:rPr lang="es-MX" dirty="0" err="1"/>
              <a:t>sizing</a:t>
            </a:r>
            <a:endParaRPr lang="es-MX" dirty="0"/>
          </a:p>
        </p:txBody>
      </p:sp>
      <p:graphicFrame>
        <p:nvGraphicFramePr>
          <p:cNvPr id="4" name="Content Placeholder 3"/>
          <p:cNvGraphicFramePr>
            <a:graphicFrameLocks noGrp="1"/>
          </p:cNvGraphicFramePr>
          <p:nvPr>
            <p:ph idx="1"/>
            <p:extLst/>
          </p:nvPr>
        </p:nvGraphicFramePr>
        <p:xfrm>
          <a:off x="819150" y="2222500"/>
          <a:ext cx="10553700" cy="3383280"/>
        </p:xfrm>
        <a:graphic>
          <a:graphicData uri="http://schemas.openxmlformats.org/drawingml/2006/table">
            <a:tbl>
              <a:tblPr firstRow="1" bandRow="1">
                <a:tableStyleId>{5C22544A-7EE6-4342-B048-85BDC9FD1C3A}</a:tableStyleId>
              </a:tblPr>
              <a:tblGrid>
                <a:gridCol w="5276850">
                  <a:extLst>
                    <a:ext uri="{9D8B030D-6E8A-4147-A177-3AD203B41FA5}">
                      <a16:colId xmlns:a16="http://schemas.microsoft.com/office/drawing/2014/main" xmlns="" val="128896856"/>
                    </a:ext>
                  </a:extLst>
                </a:gridCol>
                <a:gridCol w="5276850">
                  <a:extLst>
                    <a:ext uri="{9D8B030D-6E8A-4147-A177-3AD203B41FA5}">
                      <a16:colId xmlns:a16="http://schemas.microsoft.com/office/drawing/2014/main" xmlns="" val="1486118945"/>
                    </a:ext>
                  </a:extLst>
                </a:gridCol>
              </a:tblGrid>
              <a:tr h="370840">
                <a:tc>
                  <a:txBody>
                    <a:bodyPr/>
                    <a:lstStyle/>
                    <a:p>
                      <a:r>
                        <a:rPr lang="es-MX" b="0" i="1" dirty="0">
                          <a:latin typeface="Consolas" panose="020B0609020204030204" pitchFamily="49" charset="0"/>
                        </a:rPr>
                        <a:t>CSS</a:t>
                      </a:r>
                    </a:p>
                    <a:p>
                      <a:endParaRPr lang="es-MX" b="0" i="1" dirty="0">
                        <a:latin typeface="Consolas" panose="020B0609020204030204" pitchFamily="49" charset="0"/>
                      </a:endParaRPr>
                    </a:p>
                    <a:p>
                      <a:r>
                        <a:rPr lang="es-MX" b="0" i="1" dirty="0">
                          <a:latin typeface="Consolas" panose="020B0609020204030204" pitchFamily="49" charset="0"/>
                        </a:rPr>
                        <a:t>* {</a:t>
                      </a:r>
                    </a:p>
                    <a:p>
                      <a:r>
                        <a:rPr lang="es-MX" b="0" i="1" dirty="0">
                          <a:latin typeface="Consolas" panose="020B0609020204030204" pitchFamily="49" charset="0"/>
                        </a:rPr>
                        <a:t>    box-</a:t>
                      </a:r>
                      <a:r>
                        <a:rPr lang="es-MX" b="0" i="1" dirty="0" err="1">
                          <a:latin typeface="Consolas" panose="020B0609020204030204" pitchFamily="49" charset="0"/>
                        </a:rPr>
                        <a:t>sizing</a:t>
                      </a:r>
                      <a:r>
                        <a:rPr lang="es-MX" b="0" i="1" dirty="0">
                          <a:latin typeface="Consolas" panose="020B0609020204030204" pitchFamily="49" charset="0"/>
                        </a:rPr>
                        <a:t>: </a:t>
                      </a:r>
                      <a:r>
                        <a:rPr lang="es-MX" b="0" i="1" dirty="0" err="1">
                          <a:latin typeface="Consolas" panose="020B0609020204030204" pitchFamily="49" charset="0"/>
                        </a:rPr>
                        <a:t>border</a:t>
                      </a:r>
                      <a:r>
                        <a:rPr lang="es-MX" b="0" i="1" dirty="0">
                          <a:latin typeface="Consolas" panose="020B0609020204030204" pitchFamily="49" charset="0"/>
                        </a:rPr>
                        <a:t>-box;</a:t>
                      </a:r>
                    </a:p>
                    <a:p>
                      <a:r>
                        <a:rPr lang="es-MX" b="0" i="1" dirty="0">
                          <a:latin typeface="Consolas" panose="020B0609020204030204" pitchFamily="49" charset="0"/>
                        </a:rPr>
                        <a:t>}</a:t>
                      </a:r>
                    </a:p>
                    <a:p>
                      <a:r>
                        <a:rPr lang="es-MX" b="0" i="1" dirty="0">
                          <a:latin typeface="Consolas" panose="020B0609020204030204" pitchFamily="49" charset="0"/>
                        </a:rPr>
                        <a:t>.</a:t>
                      </a:r>
                      <a:r>
                        <a:rPr lang="es-MX" b="0" i="1" dirty="0" err="1">
                          <a:latin typeface="Consolas" panose="020B0609020204030204" pitchFamily="49" charset="0"/>
                        </a:rPr>
                        <a:t>header</a:t>
                      </a:r>
                      <a:r>
                        <a:rPr lang="es-MX" b="0" i="1" dirty="0">
                          <a:latin typeface="Consolas" panose="020B0609020204030204" pitchFamily="49" charset="0"/>
                        </a:rPr>
                        <a:t> {</a:t>
                      </a:r>
                    </a:p>
                    <a:p>
                      <a:r>
                        <a:rPr lang="es-MX" b="0" i="1" dirty="0">
                          <a:latin typeface="Consolas" panose="020B0609020204030204" pitchFamily="49" charset="0"/>
                        </a:rPr>
                        <a:t>    </a:t>
                      </a:r>
                      <a:r>
                        <a:rPr lang="es-MX" b="0" i="1" dirty="0" err="1">
                          <a:latin typeface="Consolas" panose="020B0609020204030204" pitchFamily="49" charset="0"/>
                        </a:rPr>
                        <a:t>border</a:t>
                      </a:r>
                      <a:r>
                        <a:rPr lang="es-MX" b="0" i="1" dirty="0">
                          <a:latin typeface="Consolas" panose="020B0609020204030204" pitchFamily="49" charset="0"/>
                        </a:rPr>
                        <a:t>: 1px </a:t>
                      </a:r>
                      <a:r>
                        <a:rPr lang="es-MX" b="0" i="1" dirty="0" err="1">
                          <a:latin typeface="Consolas" panose="020B0609020204030204" pitchFamily="49" charset="0"/>
                        </a:rPr>
                        <a:t>solid</a:t>
                      </a:r>
                      <a:r>
                        <a:rPr lang="es-MX" b="0" i="1" dirty="0">
                          <a:latin typeface="Consolas" panose="020B0609020204030204" pitchFamily="49" charset="0"/>
                        </a:rPr>
                        <a:t> red;</a:t>
                      </a:r>
                    </a:p>
                    <a:p>
                      <a:r>
                        <a:rPr lang="es-MX" b="0" i="1" dirty="0">
                          <a:latin typeface="Consolas" panose="020B0609020204030204" pitchFamily="49" charset="0"/>
                        </a:rPr>
                        <a:t>    </a:t>
                      </a:r>
                      <a:r>
                        <a:rPr lang="es-MX" b="0" i="1" dirty="0" err="1">
                          <a:latin typeface="Consolas" panose="020B0609020204030204" pitchFamily="49" charset="0"/>
                        </a:rPr>
                        <a:t>padding</a:t>
                      </a:r>
                      <a:r>
                        <a:rPr lang="es-MX" b="0" i="1" dirty="0">
                          <a:latin typeface="Consolas" panose="020B0609020204030204" pitchFamily="49" charset="0"/>
                        </a:rPr>
                        <a:t>: 15px;</a:t>
                      </a:r>
                    </a:p>
                    <a:p>
                      <a:r>
                        <a:rPr lang="es-MX" b="0" i="1" dirty="0">
                          <a:latin typeface="Consolas" panose="020B0609020204030204" pitchFamily="49" charset="0"/>
                        </a:rPr>
                        <a:t>}</a:t>
                      </a:r>
                    </a:p>
                    <a:p>
                      <a:endParaRPr lang="es-MX" b="0" i="1" dirty="0">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tc>
                  <a:txBody>
                    <a:bodyPr/>
                    <a:lstStyle/>
                    <a:p>
                      <a:r>
                        <a:rPr lang="es-MX" b="0" i="1" dirty="0">
                          <a:latin typeface="Consolas" panose="020B0609020204030204" pitchFamily="49" charset="0"/>
                        </a:rPr>
                        <a:t>.</a:t>
                      </a:r>
                      <a:r>
                        <a:rPr lang="es-MX" b="0" i="1" dirty="0" err="1">
                          <a:latin typeface="Consolas" panose="020B0609020204030204" pitchFamily="49" charset="0"/>
                        </a:rPr>
                        <a:t>menu</a:t>
                      </a:r>
                      <a:r>
                        <a:rPr lang="es-MX" b="0" i="1" dirty="0">
                          <a:latin typeface="Consolas" panose="020B0609020204030204" pitchFamily="49" charset="0"/>
                        </a:rPr>
                        <a:t> {</a:t>
                      </a:r>
                    </a:p>
                    <a:p>
                      <a:r>
                        <a:rPr lang="es-MX" b="0" i="1" dirty="0">
                          <a:latin typeface="Consolas" panose="020B0609020204030204" pitchFamily="49" charset="0"/>
                        </a:rPr>
                        <a:t>    </a:t>
                      </a:r>
                      <a:r>
                        <a:rPr lang="es-MX" b="0" i="1" dirty="0" err="1">
                          <a:latin typeface="Consolas" panose="020B0609020204030204" pitchFamily="49" charset="0"/>
                        </a:rPr>
                        <a:t>width</a:t>
                      </a:r>
                      <a:r>
                        <a:rPr lang="es-MX" b="0" i="1" dirty="0">
                          <a:latin typeface="Consolas" panose="020B0609020204030204" pitchFamily="49" charset="0"/>
                        </a:rPr>
                        <a:t>: 25%;</a:t>
                      </a:r>
                    </a:p>
                    <a:p>
                      <a:r>
                        <a:rPr lang="es-MX" b="0" i="1" dirty="0">
                          <a:latin typeface="Consolas" panose="020B0609020204030204" pitchFamily="49" charset="0"/>
                        </a:rPr>
                        <a:t>    </a:t>
                      </a:r>
                      <a:r>
                        <a:rPr lang="es-MX" b="0" i="1" dirty="0" err="1">
                          <a:latin typeface="Consolas" panose="020B0609020204030204" pitchFamily="49" charset="0"/>
                        </a:rPr>
                        <a:t>float</a:t>
                      </a:r>
                      <a:r>
                        <a:rPr lang="es-MX" b="0" i="1" dirty="0">
                          <a:latin typeface="Consolas" panose="020B0609020204030204" pitchFamily="49" charset="0"/>
                        </a:rPr>
                        <a:t>: </a:t>
                      </a:r>
                      <a:r>
                        <a:rPr lang="es-MX" b="0" i="1" dirty="0" err="1">
                          <a:latin typeface="Consolas" panose="020B0609020204030204" pitchFamily="49" charset="0"/>
                        </a:rPr>
                        <a:t>left</a:t>
                      </a:r>
                      <a:r>
                        <a:rPr lang="es-MX" b="0" i="1" dirty="0">
                          <a:latin typeface="Consolas" panose="020B0609020204030204" pitchFamily="49" charset="0"/>
                        </a:rPr>
                        <a:t>;</a:t>
                      </a:r>
                    </a:p>
                    <a:p>
                      <a:r>
                        <a:rPr lang="es-MX" b="0" i="1" dirty="0">
                          <a:latin typeface="Consolas" panose="020B0609020204030204" pitchFamily="49" charset="0"/>
                        </a:rPr>
                        <a:t>    </a:t>
                      </a:r>
                      <a:r>
                        <a:rPr lang="es-MX" b="0" i="1" dirty="0" err="1">
                          <a:latin typeface="Consolas" panose="020B0609020204030204" pitchFamily="49" charset="0"/>
                        </a:rPr>
                        <a:t>padding</a:t>
                      </a:r>
                      <a:r>
                        <a:rPr lang="es-MX" b="0" i="1" dirty="0">
                          <a:latin typeface="Consolas" panose="020B0609020204030204" pitchFamily="49" charset="0"/>
                        </a:rPr>
                        <a:t>: 15px;</a:t>
                      </a:r>
                    </a:p>
                    <a:p>
                      <a:r>
                        <a:rPr lang="es-MX" b="0" i="1" dirty="0">
                          <a:latin typeface="Consolas" panose="020B0609020204030204" pitchFamily="49" charset="0"/>
                        </a:rPr>
                        <a:t>    </a:t>
                      </a:r>
                      <a:r>
                        <a:rPr lang="es-MX" b="0" i="1" dirty="0" err="1">
                          <a:latin typeface="Consolas" panose="020B0609020204030204" pitchFamily="49" charset="0"/>
                        </a:rPr>
                        <a:t>border</a:t>
                      </a:r>
                      <a:r>
                        <a:rPr lang="es-MX" b="0" i="1" dirty="0">
                          <a:latin typeface="Consolas" panose="020B0609020204030204" pitchFamily="49" charset="0"/>
                        </a:rPr>
                        <a:t>: 1px </a:t>
                      </a:r>
                      <a:r>
                        <a:rPr lang="es-MX" b="0" i="1" dirty="0" err="1">
                          <a:latin typeface="Consolas" panose="020B0609020204030204" pitchFamily="49" charset="0"/>
                        </a:rPr>
                        <a:t>solid</a:t>
                      </a:r>
                      <a:r>
                        <a:rPr lang="es-MX" b="0" i="1" dirty="0">
                          <a:latin typeface="Consolas" panose="020B0609020204030204" pitchFamily="49" charset="0"/>
                        </a:rPr>
                        <a:t> red;</a:t>
                      </a:r>
                    </a:p>
                    <a:p>
                      <a:r>
                        <a:rPr lang="es-MX" b="0" i="1" dirty="0">
                          <a:latin typeface="Consolas" panose="020B0609020204030204" pitchFamily="49" charset="0"/>
                        </a:rPr>
                        <a:t>}</a:t>
                      </a:r>
                    </a:p>
                    <a:p>
                      <a:r>
                        <a:rPr lang="es-MX" b="0" i="1" dirty="0">
                          <a:latin typeface="Consolas" panose="020B0609020204030204" pitchFamily="49" charset="0"/>
                        </a:rPr>
                        <a:t>.</a:t>
                      </a:r>
                      <a:r>
                        <a:rPr lang="es-MX" b="0" i="1" dirty="0" err="1">
                          <a:latin typeface="Consolas" panose="020B0609020204030204" pitchFamily="49" charset="0"/>
                        </a:rPr>
                        <a:t>main</a:t>
                      </a:r>
                      <a:r>
                        <a:rPr lang="es-MX" b="0" i="1" dirty="0">
                          <a:latin typeface="Consolas" panose="020B0609020204030204" pitchFamily="49" charset="0"/>
                        </a:rPr>
                        <a:t> {</a:t>
                      </a:r>
                    </a:p>
                    <a:p>
                      <a:r>
                        <a:rPr lang="es-MX" b="0" i="1" dirty="0">
                          <a:latin typeface="Consolas" panose="020B0609020204030204" pitchFamily="49" charset="0"/>
                        </a:rPr>
                        <a:t>    </a:t>
                      </a:r>
                      <a:r>
                        <a:rPr lang="es-MX" b="0" i="1" dirty="0" err="1">
                          <a:latin typeface="Consolas" panose="020B0609020204030204" pitchFamily="49" charset="0"/>
                        </a:rPr>
                        <a:t>width</a:t>
                      </a:r>
                      <a:r>
                        <a:rPr lang="es-MX" b="0" i="1" dirty="0">
                          <a:latin typeface="Consolas" panose="020B0609020204030204" pitchFamily="49" charset="0"/>
                        </a:rPr>
                        <a:t>: 75%;</a:t>
                      </a:r>
                    </a:p>
                    <a:p>
                      <a:r>
                        <a:rPr lang="es-MX" b="0" i="1" dirty="0">
                          <a:latin typeface="Consolas" panose="020B0609020204030204" pitchFamily="49" charset="0"/>
                        </a:rPr>
                        <a:t>    </a:t>
                      </a:r>
                      <a:r>
                        <a:rPr lang="es-MX" b="0" i="1" dirty="0" err="1">
                          <a:latin typeface="Consolas" panose="020B0609020204030204" pitchFamily="49" charset="0"/>
                        </a:rPr>
                        <a:t>float</a:t>
                      </a:r>
                      <a:r>
                        <a:rPr lang="es-MX" b="0" i="1" dirty="0">
                          <a:latin typeface="Consolas" panose="020B0609020204030204" pitchFamily="49" charset="0"/>
                        </a:rPr>
                        <a:t>: </a:t>
                      </a:r>
                      <a:r>
                        <a:rPr lang="es-MX" b="0" i="1" dirty="0" err="1">
                          <a:latin typeface="Consolas" panose="020B0609020204030204" pitchFamily="49" charset="0"/>
                        </a:rPr>
                        <a:t>left</a:t>
                      </a:r>
                      <a:r>
                        <a:rPr lang="es-MX" b="0" i="1" dirty="0">
                          <a:latin typeface="Consolas" panose="020B0609020204030204" pitchFamily="49" charset="0"/>
                        </a:rPr>
                        <a:t>;</a:t>
                      </a:r>
                    </a:p>
                    <a:p>
                      <a:r>
                        <a:rPr lang="es-MX" b="0" i="1" dirty="0">
                          <a:latin typeface="Consolas" panose="020B0609020204030204" pitchFamily="49" charset="0"/>
                        </a:rPr>
                        <a:t>    </a:t>
                      </a:r>
                      <a:r>
                        <a:rPr lang="es-MX" b="0" i="1" dirty="0" err="1">
                          <a:latin typeface="Consolas" panose="020B0609020204030204" pitchFamily="49" charset="0"/>
                        </a:rPr>
                        <a:t>padding</a:t>
                      </a:r>
                      <a:r>
                        <a:rPr lang="es-MX" b="0" i="1" dirty="0">
                          <a:latin typeface="Consolas" panose="020B0609020204030204" pitchFamily="49" charset="0"/>
                        </a:rPr>
                        <a:t>: 15px;</a:t>
                      </a:r>
                    </a:p>
                    <a:p>
                      <a:r>
                        <a:rPr lang="es-MX" b="0" i="1" dirty="0">
                          <a:latin typeface="Consolas" panose="020B0609020204030204" pitchFamily="49" charset="0"/>
                        </a:rPr>
                        <a:t>    </a:t>
                      </a:r>
                      <a:r>
                        <a:rPr lang="es-MX" b="0" i="1" dirty="0" err="1">
                          <a:latin typeface="Consolas" panose="020B0609020204030204" pitchFamily="49" charset="0"/>
                        </a:rPr>
                        <a:t>border</a:t>
                      </a:r>
                      <a:r>
                        <a:rPr lang="es-MX" b="0" i="1" dirty="0">
                          <a:latin typeface="Consolas" panose="020B0609020204030204" pitchFamily="49" charset="0"/>
                        </a:rPr>
                        <a:t>: 1px </a:t>
                      </a:r>
                      <a:r>
                        <a:rPr lang="es-MX" b="0" i="1" dirty="0" err="1">
                          <a:latin typeface="Consolas" panose="020B0609020204030204" pitchFamily="49" charset="0"/>
                        </a:rPr>
                        <a:t>solid</a:t>
                      </a:r>
                      <a:r>
                        <a:rPr lang="es-MX" b="0" i="1" dirty="0">
                          <a:latin typeface="Consolas" panose="020B0609020204030204" pitchFamily="49" charset="0"/>
                        </a:rPr>
                        <a:t> red;</a:t>
                      </a:r>
                    </a:p>
                    <a:p>
                      <a:r>
                        <a:rPr lang="es-MX" b="0" i="1" dirty="0">
                          <a:latin typeface="Consolas" panose="020B0609020204030204" pitchFamily="49" charset="0"/>
                        </a:rPr>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extLst>
                  <a:ext uri="{0D108BD9-81ED-4DB2-BD59-A6C34878D82A}">
                    <a16:rowId xmlns:a16="http://schemas.microsoft.com/office/drawing/2014/main" xmlns="" val="228485105"/>
                  </a:ext>
                </a:extLst>
              </a:tr>
            </a:tbl>
          </a:graphicData>
        </a:graphic>
      </p:graphicFrame>
    </p:spTree>
    <p:extLst>
      <p:ext uri="{BB962C8B-B14F-4D97-AF65-F5344CB8AC3E}">
        <p14:creationId xmlns:p14="http://schemas.microsoft.com/office/powerpoint/2010/main" val="20655165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Media </a:t>
            </a:r>
            <a:r>
              <a:rPr lang="es-MX" dirty="0" err="1"/>
              <a:t>query</a:t>
            </a:r>
            <a:endParaRPr lang="es-MX" dirty="0"/>
          </a:p>
        </p:txBody>
      </p:sp>
      <p:sp>
        <p:nvSpPr>
          <p:cNvPr id="3" name="Content Placeholder 2"/>
          <p:cNvSpPr>
            <a:spLocks noGrp="1"/>
          </p:cNvSpPr>
          <p:nvPr>
            <p:ph idx="1"/>
          </p:nvPr>
        </p:nvSpPr>
        <p:spPr/>
        <p:txBody>
          <a:bodyPr/>
          <a:lstStyle/>
          <a:p>
            <a:pPr marL="0" indent="0">
              <a:buNone/>
            </a:pPr>
            <a:r>
              <a:rPr lang="es-MX" dirty="0"/>
              <a:t>Regla para incluir un bloque de propiedades de CSS sólo si una determinada condición es verdadera.</a:t>
            </a:r>
          </a:p>
          <a:p>
            <a:pPr marL="0" indent="0">
              <a:buNone/>
            </a:pPr>
            <a:r>
              <a:rPr lang="es-MX" dirty="0"/>
              <a:t>Ejemplo:</a:t>
            </a:r>
          </a:p>
          <a:p>
            <a:pPr marL="0" indent="0">
              <a:buNone/>
            </a:pPr>
            <a:r>
              <a:rPr lang="en-US" i="1" dirty="0">
                <a:latin typeface="Consolas" panose="020B0609020204030204" pitchFamily="49" charset="0"/>
              </a:rPr>
              <a:t>@media only screen and (max-width: 768px) {</a:t>
            </a:r>
            <a:br>
              <a:rPr lang="en-US" i="1" dirty="0">
                <a:latin typeface="Consolas" panose="020B0609020204030204" pitchFamily="49" charset="0"/>
              </a:rPr>
            </a:br>
            <a:r>
              <a:rPr lang="en-US" i="1" dirty="0">
                <a:latin typeface="Consolas" panose="020B0609020204030204" pitchFamily="49" charset="0"/>
              </a:rPr>
              <a:t>    /* Para </a:t>
            </a:r>
            <a:r>
              <a:rPr lang="en-US" i="1" dirty="0" err="1">
                <a:latin typeface="Consolas" panose="020B0609020204030204" pitchFamily="49" charset="0"/>
              </a:rPr>
              <a:t>telefonos</a:t>
            </a:r>
            <a:r>
              <a:rPr lang="en-US" i="1" dirty="0">
                <a:latin typeface="Consolas" panose="020B0609020204030204" pitchFamily="49" charset="0"/>
              </a:rPr>
              <a:t>*/</a:t>
            </a:r>
            <a:br>
              <a:rPr lang="en-US" i="1" dirty="0">
                <a:latin typeface="Consolas" panose="020B0609020204030204" pitchFamily="49" charset="0"/>
              </a:rPr>
            </a:br>
            <a:r>
              <a:rPr lang="en-US" i="1" dirty="0">
                <a:latin typeface="Consolas" panose="020B0609020204030204" pitchFamily="49" charset="0"/>
              </a:rPr>
              <a:t>    .col-1{</a:t>
            </a:r>
            <a:br>
              <a:rPr lang="en-US" i="1" dirty="0">
                <a:latin typeface="Consolas" panose="020B0609020204030204" pitchFamily="49" charset="0"/>
              </a:rPr>
            </a:br>
            <a:r>
              <a:rPr lang="en-US" i="1" dirty="0">
                <a:latin typeface="Consolas" panose="020B0609020204030204" pitchFamily="49" charset="0"/>
              </a:rPr>
              <a:t>        width: 100%;</a:t>
            </a:r>
            <a:br>
              <a:rPr lang="en-US" i="1" dirty="0">
                <a:latin typeface="Consolas" panose="020B0609020204030204" pitchFamily="49" charset="0"/>
              </a:rPr>
            </a:br>
            <a:r>
              <a:rPr lang="en-US" i="1" dirty="0">
                <a:latin typeface="Consolas" panose="020B0609020204030204" pitchFamily="49" charset="0"/>
              </a:rPr>
              <a:t>    }</a:t>
            </a:r>
            <a:br>
              <a:rPr lang="en-US" i="1" dirty="0">
                <a:latin typeface="Consolas" panose="020B0609020204030204" pitchFamily="49" charset="0"/>
              </a:rPr>
            </a:br>
            <a:r>
              <a:rPr lang="en-US" i="1" dirty="0">
                <a:latin typeface="Consolas" panose="020B0609020204030204" pitchFamily="49" charset="0"/>
              </a:rPr>
              <a:t>}</a:t>
            </a:r>
            <a:endParaRPr lang="es-MX" i="1" dirty="0">
              <a:latin typeface="Consolas" panose="020B0609020204030204" pitchFamily="49" charset="0"/>
            </a:endParaRPr>
          </a:p>
        </p:txBody>
      </p:sp>
    </p:spTree>
    <p:extLst>
      <p:ext uri="{BB962C8B-B14F-4D97-AF65-F5344CB8AC3E}">
        <p14:creationId xmlns:p14="http://schemas.microsoft.com/office/powerpoint/2010/main" val="4012770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Media </a:t>
            </a:r>
            <a:r>
              <a:rPr lang="es-MX" dirty="0" err="1"/>
              <a:t>query</a:t>
            </a:r>
            <a:endParaRPr lang="es-MX" dirty="0"/>
          </a:p>
        </p:txBody>
      </p:sp>
      <p:sp>
        <p:nvSpPr>
          <p:cNvPr id="3" name="Content Placeholder 2"/>
          <p:cNvSpPr>
            <a:spLocks noGrp="1"/>
          </p:cNvSpPr>
          <p:nvPr>
            <p:ph idx="1"/>
          </p:nvPr>
        </p:nvSpPr>
        <p:spPr/>
        <p:txBody>
          <a:bodyPr/>
          <a:lstStyle/>
          <a:p>
            <a:pPr marL="0" indent="0">
              <a:buNone/>
            </a:pPr>
            <a:r>
              <a:rPr lang="es-MX" dirty="0"/>
              <a:t>Atributos media </a:t>
            </a:r>
            <a:r>
              <a:rPr lang="es-MX" dirty="0" err="1"/>
              <a:t>query</a:t>
            </a:r>
            <a:r>
              <a:rPr lang="es-MX" dirty="0"/>
              <a:t>:</a:t>
            </a:r>
          </a:p>
          <a:p>
            <a:r>
              <a:rPr lang="es-MX" dirty="0" err="1"/>
              <a:t>All</a:t>
            </a:r>
            <a:endParaRPr lang="es-MX" dirty="0"/>
          </a:p>
          <a:p>
            <a:r>
              <a:rPr lang="es-MX" dirty="0" err="1"/>
              <a:t>Print</a:t>
            </a:r>
            <a:endParaRPr lang="es-MX" dirty="0"/>
          </a:p>
          <a:p>
            <a:r>
              <a:rPr lang="es-MX" dirty="0" err="1"/>
              <a:t>Screen</a:t>
            </a:r>
            <a:endParaRPr lang="es-MX" dirty="0"/>
          </a:p>
          <a:p>
            <a:r>
              <a:rPr lang="es-MX" dirty="0" err="1"/>
              <a:t>Speech</a:t>
            </a:r>
            <a:endParaRPr lang="es-MX" dirty="0"/>
          </a:p>
          <a:p>
            <a:r>
              <a:rPr lang="es-MX" dirty="0"/>
              <a:t>min-</a:t>
            </a:r>
            <a:r>
              <a:rPr lang="es-MX" dirty="0" err="1"/>
              <a:t>width</a:t>
            </a:r>
            <a:endParaRPr lang="es-MX" dirty="0"/>
          </a:p>
          <a:p>
            <a:r>
              <a:rPr lang="es-MX" dirty="0" err="1"/>
              <a:t>max-width</a:t>
            </a:r>
            <a:endParaRPr lang="es-MX" dirty="0"/>
          </a:p>
        </p:txBody>
      </p:sp>
    </p:spTree>
    <p:extLst>
      <p:ext uri="{BB962C8B-B14F-4D97-AF65-F5344CB8AC3E}">
        <p14:creationId xmlns:p14="http://schemas.microsoft.com/office/powerpoint/2010/main" val="2773749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smtClean="0"/>
              <a:t>Pseudo</a:t>
            </a:r>
            <a:r>
              <a:rPr lang="es-MX" dirty="0" smtClean="0"/>
              <a:t>-clases</a:t>
            </a:r>
            <a:endParaRPr lang="es-MX" dirty="0"/>
          </a:p>
        </p:txBody>
      </p:sp>
      <p:sp>
        <p:nvSpPr>
          <p:cNvPr id="5" name="CuadroTexto 4"/>
          <p:cNvSpPr txBox="1"/>
          <p:nvPr/>
        </p:nvSpPr>
        <p:spPr>
          <a:xfrm>
            <a:off x="173521" y="2612573"/>
            <a:ext cx="1013419" cy="646331"/>
          </a:xfrm>
          <a:prstGeom prst="rect">
            <a:avLst/>
          </a:prstGeom>
          <a:noFill/>
        </p:spPr>
        <p:txBody>
          <a:bodyPr wrap="none" rtlCol="0">
            <a:spAutoFit/>
          </a:bodyPr>
          <a:lstStyle/>
          <a:p>
            <a:r>
              <a:rPr lang="es-MX" sz="3600" dirty="0" smtClean="0"/>
              <a:t>:link</a:t>
            </a:r>
            <a:endParaRPr lang="es-MX" sz="3600" dirty="0"/>
          </a:p>
        </p:txBody>
      </p:sp>
      <p:sp>
        <p:nvSpPr>
          <p:cNvPr id="6" name="CuadroTexto 5"/>
          <p:cNvSpPr txBox="1"/>
          <p:nvPr/>
        </p:nvSpPr>
        <p:spPr>
          <a:xfrm>
            <a:off x="2157688" y="2612572"/>
            <a:ext cx="3562194" cy="646331"/>
          </a:xfrm>
          <a:prstGeom prst="rect">
            <a:avLst/>
          </a:prstGeom>
          <a:noFill/>
        </p:spPr>
        <p:txBody>
          <a:bodyPr wrap="none" rtlCol="0">
            <a:spAutoFit/>
          </a:bodyPr>
          <a:lstStyle/>
          <a:p>
            <a:r>
              <a:rPr lang="es-MX" sz="3600" dirty="0" smtClean="0"/>
              <a:t>:</a:t>
            </a:r>
            <a:r>
              <a:rPr lang="es-MX" sz="3600" dirty="0" err="1" smtClean="0"/>
              <a:t>not</a:t>
            </a:r>
            <a:r>
              <a:rPr lang="es-MX" sz="3600" dirty="0" smtClean="0"/>
              <a:t>(elemento)</a:t>
            </a:r>
            <a:endParaRPr lang="es-MX" sz="3600" dirty="0"/>
          </a:p>
        </p:txBody>
      </p:sp>
      <p:sp>
        <p:nvSpPr>
          <p:cNvPr id="7" name="CuadroTexto 6"/>
          <p:cNvSpPr txBox="1"/>
          <p:nvPr/>
        </p:nvSpPr>
        <p:spPr>
          <a:xfrm>
            <a:off x="1636582" y="3424792"/>
            <a:ext cx="2892138" cy="646331"/>
          </a:xfrm>
          <a:prstGeom prst="rect">
            <a:avLst/>
          </a:prstGeom>
          <a:noFill/>
        </p:spPr>
        <p:txBody>
          <a:bodyPr wrap="none" rtlCol="0">
            <a:spAutoFit/>
          </a:bodyPr>
          <a:lstStyle/>
          <a:p>
            <a:r>
              <a:rPr lang="es-MX" sz="3600" dirty="0" smtClean="0"/>
              <a:t>:</a:t>
            </a:r>
            <a:r>
              <a:rPr lang="es-MX" sz="3600" dirty="0" err="1" smtClean="0"/>
              <a:t>nth</a:t>
            </a:r>
            <a:r>
              <a:rPr lang="es-MX" sz="3600" dirty="0" err="1" smtClean="0"/>
              <a:t>-child</a:t>
            </a:r>
            <a:r>
              <a:rPr lang="es-MX" sz="3600" dirty="0" smtClean="0"/>
              <a:t>(n)</a:t>
            </a:r>
            <a:endParaRPr lang="es-MX" sz="3600" dirty="0"/>
          </a:p>
        </p:txBody>
      </p:sp>
      <p:sp>
        <p:nvSpPr>
          <p:cNvPr id="8" name="CuadroTexto 7"/>
          <p:cNvSpPr txBox="1"/>
          <p:nvPr/>
        </p:nvSpPr>
        <p:spPr>
          <a:xfrm>
            <a:off x="1166501" y="4428369"/>
            <a:ext cx="3791423" cy="646331"/>
          </a:xfrm>
          <a:prstGeom prst="rect">
            <a:avLst/>
          </a:prstGeom>
          <a:noFill/>
        </p:spPr>
        <p:txBody>
          <a:bodyPr wrap="none" rtlCol="0">
            <a:spAutoFit/>
          </a:bodyPr>
          <a:lstStyle/>
          <a:p>
            <a:r>
              <a:rPr lang="es-MX" sz="3600" dirty="0" smtClean="0"/>
              <a:t>:</a:t>
            </a:r>
            <a:r>
              <a:rPr lang="es-MX" sz="3600" dirty="0" err="1" smtClean="0"/>
              <a:t>nth</a:t>
            </a:r>
            <a:r>
              <a:rPr lang="es-MX" sz="3600" dirty="0" err="1" smtClean="0"/>
              <a:t>-last-child</a:t>
            </a:r>
            <a:r>
              <a:rPr lang="es-MX" sz="3600" dirty="0" smtClean="0"/>
              <a:t>(n)</a:t>
            </a:r>
            <a:endParaRPr lang="es-MX" sz="3600" dirty="0"/>
          </a:p>
        </p:txBody>
      </p:sp>
      <p:sp>
        <p:nvSpPr>
          <p:cNvPr id="9" name="CuadroTexto 8"/>
          <p:cNvSpPr txBox="1"/>
          <p:nvPr/>
        </p:nvSpPr>
        <p:spPr>
          <a:xfrm>
            <a:off x="918436" y="5108780"/>
            <a:ext cx="4328429" cy="646331"/>
          </a:xfrm>
          <a:prstGeom prst="rect">
            <a:avLst/>
          </a:prstGeom>
          <a:noFill/>
        </p:spPr>
        <p:txBody>
          <a:bodyPr wrap="none" rtlCol="0">
            <a:spAutoFit/>
          </a:bodyPr>
          <a:lstStyle/>
          <a:p>
            <a:r>
              <a:rPr lang="es-MX" sz="3600" dirty="0" smtClean="0"/>
              <a:t>:</a:t>
            </a:r>
            <a:r>
              <a:rPr lang="es-MX" sz="3600" dirty="0" err="1" smtClean="0"/>
              <a:t>nth</a:t>
            </a:r>
            <a:r>
              <a:rPr lang="es-MX" sz="3600" dirty="0" smtClean="0"/>
              <a:t>-</a:t>
            </a:r>
            <a:r>
              <a:rPr lang="es-MX" sz="3600" dirty="0" err="1" smtClean="0"/>
              <a:t>last</a:t>
            </a:r>
            <a:r>
              <a:rPr lang="es-MX" sz="3600" dirty="0" smtClean="0"/>
              <a:t>-of-</a:t>
            </a:r>
            <a:r>
              <a:rPr lang="es-MX" sz="3600" dirty="0" err="1" smtClean="0"/>
              <a:t>type</a:t>
            </a:r>
            <a:r>
              <a:rPr lang="es-MX" sz="3600" dirty="0" smtClean="0"/>
              <a:t>(n)</a:t>
            </a:r>
            <a:endParaRPr lang="es-MX" sz="3600" dirty="0"/>
          </a:p>
        </p:txBody>
      </p:sp>
      <p:sp>
        <p:nvSpPr>
          <p:cNvPr id="10" name="CuadroTexto 9"/>
          <p:cNvSpPr txBox="1"/>
          <p:nvPr/>
        </p:nvSpPr>
        <p:spPr>
          <a:xfrm>
            <a:off x="7372883" y="2106041"/>
            <a:ext cx="3429144" cy="646331"/>
          </a:xfrm>
          <a:prstGeom prst="rect">
            <a:avLst/>
          </a:prstGeom>
          <a:noFill/>
        </p:spPr>
        <p:txBody>
          <a:bodyPr wrap="none" rtlCol="0">
            <a:spAutoFit/>
          </a:bodyPr>
          <a:lstStyle/>
          <a:p>
            <a:r>
              <a:rPr lang="es-MX" sz="3600" dirty="0" smtClean="0"/>
              <a:t>:</a:t>
            </a:r>
            <a:r>
              <a:rPr lang="es-MX" sz="3600" dirty="0" err="1" smtClean="0"/>
              <a:t>nth</a:t>
            </a:r>
            <a:r>
              <a:rPr lang="es-MX" sz="3600" dirty="0" smtClean="0"/>
              <a:t>-of-</a:t>
            </a:r>
            <a:r>
              <a:rPr lang="es-MX" sz="3600" dirty="0" err="1" smtClean="0"/>
              <a:t>type</a:t>
            </a:r>
            <a:r>
              <a:rPr lang="es-MX" sz="3600" dirty="0" smtClean="0"/>
              <a:t>(n)</a:t>
            </a:r>
            <a:endParaRPr lang="es-MX" sz="3600" dirty="0"/>
          </a:p>
        </p:txBody>
      </p:sp>
      <p:sp>
        <p:nvSpPr>
          <p:cNvPr id="11" name="CuadroTexto 10"/>
          <p:cNvSpPr txBox="1"/>
          <p:nvPr/>
        </p:nvSpPr>
        <p:spPr>
          <a:xfrm>
            <a:off x="7372883" y="2794444"/>
            <a:ext cx="3010761" cy="646331"/>
          </a:xfrm>
          <a:prstGeom prst="rect">
            <a:avLst/>
          </a:prstGeom>
          <a:noFill/>
        </p:spPr>
        <p:txBody>
          <a:bodyPr wrap="none" rtlCol="0">
            <a:spAutoFit/>
          </a:bodyPr>
          <a:lstStyle/>
          <a:p>
            <a:r>
              <a:rPr lang="es-MX" sz="3600" dirty="0" smtClean="0"/>
              <a:t>:</a:t>
            </a:r>
            <a:r>
              <a:rPr lang="es-MX" sz="3600" dirty="0" err="1" smtClean="0"/>
              <a:t>only</a:t>
            </a:r>
            <a:r>
              <a:rPr lang="es-MX" sz="3600" dirty="0" smtClean="0"/>
              <a:t>-of-</a:t>
            </a:r>
            <a:r>
              <a:rPr lang="es-MX" sz="3600" dirty="0" err="1" smtClean="0"/>
              <a:t>type</a:t>
            </a:r>
            <a:endParaRPr lang="es-MX" sz="3600" dirty="0"/>
          </a:p>
        </p:txBody>
      </p:sp>
      <p:sp>
        <p:nvSpPr>
          <p:cNvPr id="12" name="CuadroTexto 11"/>
          <p:cNvSpPr txBox="1"/>
          <p:nvPr/>
        </p:nvSpPr>
        <p:spPr>
          <a:xfrm>
            <a:off x="7372883" y="3482847"/>
            <a:ext cx="3074881" cy="646331"/>
          </a:xfrm>
          <a:prstGeom prst="rect">
            <a:avLst/>
          </a:prstGeom>
          <a:noFill/>
        </p:spPr>
        <p:txBody>
          <a:bodyPr wrap="none" rtlCol="0">
            <a:spAutoFit/>
          </a:bodyPr>
          <a:lstStyle/>
          <a:p>
            <a:r>
              <a:rPr lang="es-MX" sz="3600" dirty="0" smtClean="0"/>
              <a:t>:</a:t>
            </a:r>
            <a:r>
              <a:rPr lang="es-MX" sz="3600" dirty="0" err="1" smtClean="0"/>
              <a:t>only</a:t>
            </a:r>
            <a:r>
              <a:rPr lang="es-MX" sz="3600" dirty="0" smtClean="0"/>
              <a:t>-of-</a:t>
            </a:r>
            <a:r>
              <a:rPr lang="es-MX" sz="3600" dirty="0" err="1" smtClean="0"/>
              <a:t>child</a:t>
            </a:r>
            <a:endParaRPr lang="es-MX" sz="3600" dirty="0"/>
          </a:p>
        </p:txBody>
      </p:sp>
      <p:sp>
        <p:nvSpPr>
          <p:cNvPr id="13" name="CuadroTexto 12"/>
          <p:cNvSpPr txBox="1"/>
          <p:nvPr/>
        </p:nvSpPr>
        <p:spPr>
          <a:xfrm>
            <a:off x="8000458" y="4310042"/>
            <a:ext cx="2173993" cy="646331"/>
          </a:xfrm>
          <a:prstGeom prst="rect">
            <a:avLst/>
          </a:prstGeom>
          <a:noFill/>
        </p:spPr>
        <p:txBody>
          <a:bodyPr wrap="none" rtlCol="0">
            <a:spAutoFit/>
          </a:bodyPr>
          <a:lstStyle/>
          <a:p>
            <a:r>
              <a:rPr lang="es-MX" sz="3600" dirty="0" smtClean="0"/>
              <a:t>:</a:t>
            </a:r>
            <a:r>
              <a:rPr lang="es-MX" sz="3600" dirty="0" err="1" smtClean="0"/>
              <a:t>optional</a:t>
            </a:r>
            <a:endParaRPr lang="es-MX" sz="3600" dirty="0"/>
          </a:p>
        </p:txBody>
      </p:sp>
      <p:sp>
        <p:nvSpPr>
          <p:cNvPr id="14" name="CuadroTexto 13"/>
          <p:cNvSpPr txBox="1"/>
          <p:nvPr/>
        </p:nvSpPr>
        <p:spPr>
          <a:xfrm>
            <a:off x="7509137" y="4999096"/>
            <a:ext cx="3156633" cy="646331"/>
          </a:xfrm>
          <a:prstGeom prst="rect">
            <a:avLst/>
          </a:prstGeom>
          <a:noFill/>
        </p:spPr>
        <p:txBody>
          <a:bodyPr wrap="none" rtlCol="0">
            <a:spAutoFit/>
          </a:bodyPr>
          <a:lstStyle/>
          <a:p>
            <a:r>
              <a:rPr lang="es-MX" sz="3600" dirty="0" smtClean="0"/>
              <a:t>:</a:t>
            </a:r>
            <a:r>
              <a:rPr lang="es-MX" sz="3600" dirty="0" err="1" smtClean="0"/>
              <a:t>out</a:t>
            </a:r>
            <a:r>
              <a:rPr lang="es-MX" sz="3600" dirty="0" smtClean="0"/>
              <a:t>-of-</a:t>
            </a:r>
            <a:r>
              <a:rPr lang="es-MX" sz="3600" dirty="0" err="1" smtClean="0"/>
              <a:t>range</a:t>
            </a:r>
            <a:endParaRPr lang="es-MX" sz="3600" dirty="0"/>
          </a:p>
        </p:txBody>
      </p:sp>
      <p:sp>
        <p:nvSpPr>
          <p:cNvPr id="16" name="CuadroTexto 15"/>
          <p:cNvSpPr txBox="1"/>
          <p:nvPr/>
        </p:nvSpPr>
        <p:spPr>
          <a:xfrm>
            <a:off x="7856186" y="5755111"/>
            <a:ext cx="2462534" cy="646331"/>
          </a:xfrm>
          <a:prstGeom prst="rect">
            <a:avLst/>
          </a:prstGeom>
          <a:noFill/>
        </p:spPr>
        <p:txBody>
          <a:bodyPr wrap="none" rtlCol="0">
            <a:spAutoFit/>
          </a:bodyPr>
          <a:lstStyle/>
          <a:p>
            <a:r>
              <a:rPr lang="es-MX" sz="3600" dirty="0" smtClean="0"/>
              <a:t>:</a:t>
            </a:r>
            <a:r>
              <a:rPr lang="es-MX" sz="3600" dirty="0" err="1" smtClean="0"/>
              <a:t>read-only</a:t>
            </a:r>
            <a:endParaRPr lang="es-MX" sz="3600" dirty="0"/>
          </a:p>
        </p:txBody>
      </p:sp>
      <p:sp>
        <p:nvSpPr>
          <p:cNvPr id="17" name="CuadroTexto 16"/>
          <p:cNvSpPr txBox="1"/>
          <p:nvPr/>
        </p:nvSpPr>
        <p:spPr>
          <a:xfrm>
            <a:off x="1627689" y="5814693"/>
            <a:ext cx="2610010" cy="646331"/>
          </a:xfrm>
          <a:prstGeom prst="rect">
            <a:avLst/>
          </a:prstGeom>
          <a:noFill/>
        </p:spPr>
        <p:txBody>
          <a:bodyPr wrap="none" rtlCol="0">
            <a:spAutoFit/>
          </a:bodyPr>
          <a:lstStyle/>
          <a:p>
            <a:r>
              <a:rPr lang="es-MX" sz="3600" dirty="0" smtClean="0"/>
              <a:t>:</a:t>
            </a:r>
            <a:r>
              <a:rPr lang="es-MX" sz="3600" dirty="0" err="1" smtClean="0"/>
              <a:t>read-write</a:t>
            </a:r>
            <a:endParaRPr lang="es-MX" sz="3600" dirty="0"/>
          </a:p>
        </p:txBody>
      </p:sp>
    </p:spTree>
    <p:extLst>
      <p:ext uri="{BB962C8B-B14F-4D97-AF65-F5344CB8AC3E}">
        <p14:creationId xmlns:p14="http://schemas.microsoft.com/office/powerpoint/2010/main" val="45698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smtClean="0"/>
              <a:t>Pseudo</a:t>
            </a:r>
            <a:r>
              <a:rPr lang="es-MX" dirty="0" smtClean="0"/>
              <a:t>-clases</a:t>
            </a:r>
            <a:endParaRPr lang="es-MX" dirty="0"/>
          </a:p>
        </p:txBody>
      </p:sp>
      <p:sp>
        <p:nvSpPr>
          <p:cNvPr id="4" name="CuadroTexto 3"/>
          <p:cNvSpPr txBox="1"/>
          <p:nvPr/>
        </p:nvSpPr>
        <p:spPr>
          <a:xfrm>
            <a:off x="583398" y="2865201"/>
            <a:ext cx="2194832" cy="646331"/>
          </a:xfrm>
          <a:prstGeom prst="rect">
            <a:avLst/>
          </a:prstGeom>
          <a:noFill/>
        </p:spPr>
        <p:txBody>
          <a:bodyPr wrap="none" rtlCol="0">
            <a:spAutoFit/>
          </a:bodyPr>
          <a:lstStyle/>
          <a:p>
            <a:r>
              <a:rPr lang="es-MX" sz="3600" dirty="0" smtClean="0"/>
              <a:t>:</a:t>
            </a:r>
            <a:r>
              <a:rPr lang="es-MX" sz="3600" dirty="0" err="1" smtClean="0"/>
              <a:t>required</a:t>
            </a:r>
            <a:endParaRPr lang="es-MX" sz="3600" dirty="0"/>
          </a:p>
        </p:txBody>
      </p:sp>
      <p:sp>
        <p:nvSpPr>
          <p:cNvPr id="5" name="CuadroTexto 4"/>
          <p:cNvSpPr txBox="1"/>
          <p:nvPr/>
        </p:nvSpPr>
        <p:spPr>
          <a:xfrm>
            <a:off x="4228774" y="2865201"/>
            <a:ext cx="1215397" cy="646331"/>
          </a:xfrm>
          <a:prstGeom prst="rect">
            <a:avLst/>
          </a:prstGeom>
          <a:noFill/>
        </p:spPr>
        <p:txBody>
          <a:bodyPr wrap="none" rtlCol="0">
            <a:spAutoFit/>
          </a:bodyPr>
          <a:lstStyle/>
          <a:p>
            <a:r>
              <a:rPr lang="es-MX" sz="3600" dirty="0" smtClean="0"/>
              <a:t>:</a:t>
            </a:r>
            <a:r>
              <a:rPr lang="es-MX" sz="3600" dirty="0" err="1" smtClean="0"/>
              <a:t>root</a:t>
            </a:r>
            <a:endParaRPr lang="es-MX" sz="3600" dirty="0"/>
          </a:p>
        </p:txBody>
      </p:sp>
      <p:sp>
        <p:nvSpPr>
          <p:cNvPr id="6" name="CuadroTexto 5"/>
          <p:cNvSpPr txBox="1"/>
          <p:nvPr/>
        </p:nvSpPr>
        <p:spPr>
          <a:xfrm>
            <a:off x="6340602" y="2865201"/>
            <a:ext cx="2318263" cy="646331"/>
          </a:xfrm>
          <a:prstGeom prst="rect">
            <a:avLst/>
          </a:prstGeom>
          <a:noFill/>
        </p:spPr>
        <p:txBody>
          <a:bodyPr wrap="none" rtlCol="0">
            <a:spAutoFit/>
          </a:bodyPr>
          <a:lstStyle/>
          <a:p>
            <a:r>
              <a:rPr lang="es-MX" sz="3600" dirty="0" smtClean="0"/>
              <a:t>:</a:t>
            </a:r>
            <a:r>
              <a:rPr lang="es-MX" sz="3600" dirty="0" err="1" smtClean="0"/>
              <a:t>selection</a:t>
            </a:r>
            <a:endParaRPr lang="es-MX" sz="3600" dirty="0"/>
          </a:p>
        </p:txBody>
      </p:sp>
      <p:sp>
        <p:nvSpPr>
          <p:cNvPr id="7" name="CuadroTexto 6"/>
          <p:cNvSpPr txBox="1"/>
          <p:nvPr/>
        </p:nvSpPr>
        <p:spPr>
          <a:xfrm>
            <a:off x="9555296" y="2865201"/>
            <a:ext cx="1693092" cy="646331"/>
          </a:xfrm>
          <a:prstGeom prst="rect">
            <a:avLst/>
          </a:prstGeom>
          <a:noFill/>
        </p:spPr>
        <p:txBody>
          <a:bodyPr wrap="none" rtlCol="0">
            <a:spAutoFit/>
          </a:bodyPr>
          <a:lstStyle/>
          <a:p>
            <a:r>
              <a:rPr lang="es-MX" sz="3600" dirty="0" smtClean="0"/>
              <a:t>:target</a:t>
            </a:r>
            <a:endParaRPr lang="es-MX" sz="3600" dirty="0"/>
          </a:p>
        </p:txBody>
      </p:sp>
      <p:sp>
        <p:nvSpPr>
          <p:cNvPr id="8" name="CuadroTexto 7"/>
          <p:cNvSpPr txBox="1"/>
          <p:nvPr/>
        </p:nvSpPr>
        <p:spPr>
          <a:xfrm>
            <a:off x="2441222" y="5064116"/>
            <a:ext cx="1386918" cy="646331"/>
          </a:xfrm>
          <a:prstGeom prst="rect">
            <a:avLst/>
          </a:prstGeom>
          <a:noFill/>
        </p:spPr>
        <p:txBody>
          <a:bodyPr wrap="none" rtlCol="0">
            <a:spAutoFit/>
          </a:bodyPr>
          <a:lstStyle/>
          <a:p>
            <a:r>
              <a:rPr lang="es-MX" sz="3600" dirty="0" smtClean="0"/>
              <a:t>:</a:t>
            </a:r>
            <a:r>
              <a:rPr lang="es-MX" sz="3600" dirty="0" err="1" smtClean="0"/>
              <a:t>valid</a:t>
            </a:r>
            <a:endParaRPr lang="es-MX" sz="3600" dirty="0"/>
          </a:p>
        </p:txBody>
      </p:sp>
      <p:sp>
        <p:nvSpPr>
          <p:cNvPr id="9" name="CuadroTexto 8"/>
          <p:cNvSpPr txBox="1"/>
          <p:nvPr/>
        </p:nvSpPr>
        <p:spPr>
          <a:xfrm>
            <a:off x="8441151" y="5059325"/>
            <a:ext cx="1707519" cy="646331"/>
          </a:xfrm>
          <a:prstGeom prst="rect">
            <a:avLst/>
          </a:prstGeom>
          <a:noFill/>
        </p:spPr>
        <p:txBody>
          <a:bodyPr wrap="none" rtlCol="0">
            <a:spAutoFit/>
          </a:bodyPr>
          <a:lstStyle/>
          <a:p>
            <a:r>
              <a:rPr lang="es-MX" sz="3600" dirty="0" smtClean="0"/>
              <a:t>:</a:t>
            </a:r>
            <a:r>
              <a:rPr lang="es-MX" sz="3600" dirty="0" err="1" smtClean="0"/>
              <a:t>visited</a:t>
            </a:r>
            <a:endParaRPr lang="es-MX" sz="3600" dirty="0"/>
          </a:p>
        </p:txBody>
      </p:sp>
    </p:spTree>
    <p:extLst>
      <p:ext uri="{BB962C8B-B14F-4D97-AF65-F5344CB8AC3E}">
        <p14:creationId xmlns:p14="http://schemas.microsoft.com/office/powerpoint/2010/main" val="4063284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43012" y="1811837"/>
            <a:ext cx="4852988" cy="1617163"/>
          </a:xfrm>
        </p:spPr>
        <p:txBody>
          <a:bodyPr>
            <a:normAutofit/>
          </a:bodyPr>
          <a:lstStyle/>
          <a:p>
            <a:r>
              <a:rPr lang="es-MX" sz="3600" dirty="0" smtClean="0"/>
              <a:t>Propiedades</a:t>
            </a:r>
            <a:endParaRPr lang="es-MX" sz="2800" dirty="0"/>
          </a:p>
        </p:txBody>
      </p:sp>
      <p:pic>
        <p:nvPicPr>
          <p:cNvPr id="4" name="Marcador de posición de imagen 3"/>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8173" r="28173"/>
          <a:stretch>
            <a:fillRect/>
          </a:stretch>
        </p:blipFill>
        <p:spPr/>
      </p:pic>
    </p:spTree>
    <p:extLst>
      <p:ext uri="{BB962C8B-B14F-4D97-AF65-F5344CB8AC3E}">
        <p14:creationId xmlns:p14="http://schemas.microsoft.com/office/powerpoint/2010/main" val="31813420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Borde </a:t>
            </a:r>
            <a:endParaRPr lang="es-MX" dirty="0"/>
          </a:p>
        </p:txBody>
      </p:sp>
      <p:sp>
        <p:nvSpPr>
          <p:cNvPr id="3" name="Marcador de contenido 2"/>
          <p:cNvSpPr>
            <a:spLocks noGrp="1"/>
          </p:cNvSpPr>
          <p:nvPr>
            <p:ph idx="1"/>
          </p:nvPr>
        </p:nvSpPr>
        <p:spPr/>
        <p:txBody>
          <a:bodyPr/>
          <a:lstStyle/>
          <a:p>
            <a:pPr marL="0" indent="0">
              <a:buNone/>
            </a:pPr>
            <a:r>
              <a:rPr lang="es-MX" dirty="0" smtClean="0"/>
              <a:t>Si deseamos añadir un borde a un elemento la propiedad </a:t>
            </a:r>
            <a:r>
              <a:rPr lang="es-MX" dirty="0" err="1" smtClean="0"/>
              <a:t>border</a:t>
            </a:r>
            <a:r>
              <a:rPr lang="es-MX" dirty="0" smtClean="0"/>
              <a:t> es lo que necesitamos</a:t>
            </a:r>
          </a:p>
          <a:p>
            <a:pPr marL="0" indent="0">
              <a:buNone/>
            </a:pPr>
            <a:endParaRPr lang="es-MX" dirty="0"/>
          </a:p>
          <a:p>
            <a:pPr marL="0" indent="0">
              <a:buNone/>
            </a:pPr>
            <a:endParaRPr lang="es-MX" dirty="0" smtClean="0"/>
          </a:p>
          <a:p>
            <a:pPr marL="0" indent="0">
              <a:buNone/>
            </a:pPr>
            <a:endParaRPr lang="es-MX" dirty="0"/>
          </a:p>
          <a:p>
            <a:pPr marL="0" indent="0" algn="ctr">
              <a:buNone/>
            </a:pPr>
            <a:r>
              <a:rPr lang="es-MX" sz="2800" i="1" dirty="0" err="1">
                <a:latin typeface="Consolas" panose="020B0609020204030204" pitchFamily="49" charset="0"/>
              </a:rPr>
              <a:t>border</a:t>
            </a:r>
            <a:r>
              <a:rPr lang="es-MX" sz="2800" i="1" dirty="0">
                <a:latin typeface="Consolas" panose="020B0609020204030204" pitchFamily="49" charset="0"/>
              </a:rPr>
              <a:t>: 5px </a:t>
            </a:r>
            <a:r>
              <a:rPr lang="es-MX" sz="2800" i="1" dirty="0" err="1">
                <a:latin typeface="Consolas" panose="020B0609020204030204" pitchFamily="49" charset="0"/>
              </a:rPr>
              <a:t>solid</a:t>
            </a:r>
            <a:r>
              <a:rPr lang="es-MX" sz="2800" i="1" dirty="0">
                <a:latin typeface="Consolas" panose="020B0609020204030204" pitchFamily="49" charset="0"/>
              </a:rPr>
              <a:t> red;</a:t>
            </a:r>
          </a:p>
        </p:txBody>
      </p:sp>
    </p:spTree>
    <p:extLst>
      <p:ext uri="{BB962C8B-B14F-4D97-AF65-F5344CB8AC3E}">
        <p14:creationId xmlns:p14="http://schemas.microsoft.com/office/powerpoint/2010/main" val="13503483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Juguemos con los bordes</a:t>
            </a:r>
            <a:endParaRPr lang="es-MX" dirty="0"/>
          </a:p>
        </p:txBody>
      </p:sp>
      <p:sp>
        <p:nvSpPr>
          <p:cNvPr id="3" name="Marcador de contenido 2"/>
          <p:cNvSpPr>
            <a:spLocks noGrp="1"/>
          </p:cNvSpPr>
          <p:nvPr>
            <p:ph idx="1"/>
          </p:nvPr>
        </p:nvSpPr>
        <p:spPr>
          <a:xfrm>
            <a:off x="827424" y="2590587"/>
            <a:ext cx="10554574" cy="3636511"/>
          </a:xfrm>
        </p:spPr>
        <p:txBody>
          <a:bodyPr>
            <a:normAutofit/>
          </a:bodyPr>
          <a:lstStyle/>
          <a:p>
            <a:pPr marL="0" indent="0" algn="ctr">
              <a:buNone/>
            </a:pPr>
            <a:r>
              <a:rPr lang="es-MX" sz="2400" dirty="0" smtClean="0">
                <a:latin typeface="Consolas" panose="020B0609020204030204" pitchFamily="49" charset="0"/>
              </a:rPr>
              <a:t>  &lt;</a:t>
            </a:r>
            <a:r>
              <a:rPr lang="es-MX" sz="2400" dirty="0">
                <a:latin typeface="Consolas" panose="020B0609020204030204" pitchFamily="49" charset="0"/>
              </a:rPr>
              <a:t>div id="caja1"&gt;Hola soy la caja 1&lt;/div&gt;</a:t>
            </a:r>
          </a:p>
          <a:p>
            <a:pPr marL="0" indent="0" algn="ctr">
              <a:buNone/>
            </a:pPr>
            <a:r>
              <a:rPr lang="es-MX" sz="2400" dirty="0">
                <a:latin typeface="Consolas" panose="020B0609020204030204" pitchFamily="49" charset="0"/>
              </a:rPr>
              <a:t>  &lt;div id="caja2"&gt;Hola soy la caja 2&lt;/div&gt;</a:t>
            </a:r>
          </a:p>
          <a:p>
            <a:pPr marL="0" indent="0" algn="ctr">
              <a:buNone/>
            </a:pPr>
            <a:r>
              <a:rPr lang="es-MX" sz="2400" dirty="0">
                <a:latin typeface="Consolas" panose="020B0609020204030204" pitchFamily="49" charset="0"/>
              </a:rPr>
              <a:t>  &lt;div id="caja3"&gt;Hola soy la caja 3&lt;/div&gt;</a:t>
            </a:r>
          </a:p>
          <a:p>
            <a:pPr marL="0" indent="0" algn="ctr">
              <a:buNone/>
            </a:pPr>
            <a:r>
              <a:rPr lang="es-MX" sz="2400" dirty="0">
                <a:latin typeface="Consolas" panose="020B0609020204030204" pitchFamily="49" charset="0"/>
              </a:rPr>
              <a:t>  &lt;div id="caja4"&gt;Hola soy la caja 4&lt;/div&gt;</a:t>
            </a:r>
          </a:p>
        </p:txBody>
      </p:sp>
      <p:sp>
        <p:nvSpPr>
          <p:cNvPr id="4" name="CuadroTexto 3"/>
          <p:cNvSpPr txBox="1"/>
          <p:nvPr/>
        </p:nvSpPr>
        <p:spPr>
          <a:xfrm>
            <a:off x="4615334" y="1957852"/>
            <a:ext cx="2961330" cy="523220"/>
          </a:xfrm>
          <a:prstGeom prst="rect">
            <a:avLst/>
          </a:prstGeom>
          <a:noFill/>
        </p:spPr>
        <p:txBody>
          <a:bodyPr wrap="square" rtlCol="0">
            <a:spAutoFit/>
          </a:bodyPr>
          <a:lstStyle/>
          <a:p>
            <a:pPr algn="ctr"/>
            <a:r>
              <a:rPr lang="es-MX" sz="2800" dirty="0" smtClean="0"/>
              <a:t>HTML</a:t>
            </a:r>
            <a:endParaRPr lang="es-MX" sz="2800" dirty="0"/>
          </a:p>
        </p:txBody>
      </p:sp>
    </p:spTree>
    <p:extLst>
      <p:ext uri="{BB962C8B-B14F-4D97-AF65-F5344CB8AC3E}">
        <p14:creationId xmlns:p14="http://schemas.microsoft.com/office/powerpoint/2010/main" val="39737652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Juguemos con los bordes </a:t>
            </a:r>
            <a:endParaRPr lang="es-MX" dirty="0"/>
          </a:p>
        </p:txBody>
      </p:sp>
      <p:sp>
        <p:nvSpPr>
          <p:cNvPr id="4" name="Rectángulo 3"/>
          <p:cNvSpPr/>
          <p:nvPr/>
        </p:nvSpPr>
        <p:spPr>
          <a:xfrm>
            <a:off x="949700" y="2413337"/>
            <a:ext cx="6096000" cy="2031325"/>
          </a:xfrm>
          <a:prstGeom prst="rect">
            <a:avLst/>
          </a:prstGeom>
        </p:spPr>
        <p:txBody>
          <a:bodyPr>
            <a:spAutoFit/>
          </a:bodyPr>
          <a:lstStyle/>
          <a:p>
            <a:r>
              <a:rPr lang="es-MX" i="1" dirty="0">
                <a:solidFill>
                  <a:srgbClr val="FFC000"/>
                </a:solidFill>
                <a:latin typeface="Consolas" panose="020B0609020204030204" pitchFamily="49" charset="0"/>
              </a:rPr>
              <a:t>#caja1</a:t>
            </a:r>
          </a:p>
          <a:p>
            <a:r>
              <a:rPr lang="es-MX" i="1" dirty="0">
                <a:latin typeface="Consolas" panose="020B0609020204030204" pitchFamily="49" charset="0"/>
              </a:rPr>
              <a:t>{</a:t>
            </a:r>
          </a:p>
          <a:p>
            <a:r>
              <a:rPr lang="es-MX" i="1" dirty="0">
                <a:latin typeface="Consolas" panose="020B0609020204030204" pitchFamily="49" charset="0"/>
              </a:rPr>
              <a:t>   </a:t>
            </a:r>
            <a:r>
              <a:rPr lang="es-MX" i="1" dirty="0" err="1">
                <a:latin typeface="Consolas" panose="020B0609020204030204" pitchFamily="49" charset="0"/>
              </a:rPr>
              <a:t>border</a:t>
            </a:r>
            <a:r>
              <a:rPr lang="es-MX" i="1" dirty="0">
                <a:latin typeface="Consolas" panose="020B0609020204030204" pitchFamily="49" charset="0"/>
              </a:rPr>
              <a:t>: 5px </a:t>
            </a:r>
            <a:r>
              <a:rPr lang="es-MX" i="1" dirty="0" err="1">
                <a:latin typeface="Consolas" panose="020B0609020204030204" pitchFamily="49" charset="0"/>
              </a:rPr>
              <a:t>solid</a:t>
            </a:r>
            <a:r>
              <a:rPr lang="es-MX" i="1" dirty="0">
                <a:latin typeface="Consolas" panose="020B0609020204030204" pitchFamily="49" charset="0"/>
              </a:rPr>
              <a:t> </a:t>
            </a:r>
            <a:r>
              <a:rPr lang="es-MX" i="1" dirty="0" err="1">
                <a:latin typeface="Consolas" panose="020B0609020204030204" pitchFamily="49" charset="0"/>
              </a:rPr>
              <a:t>purple</a:t>
            </a:r>
            <a:r>
              <a:rPr lang="es-MX" i="1" dirty="0">
                <a:latin typeface="Consolas" panose="020B0609020204030204" pitchFamily="49" charset="0"/>
              </a:rPr>
              <a:t>;</a:t>
            </a:r>
          </a:p>
          <a:p>
            <a:r>
              <a:rPr lang="es-MX" i="1" dirty="0">
                <a:latin typeface="Consolas" panose="020B0609020204030204" pitchFamily="49" charset="0"/>
              </a:rPr>
              <a:t>   </a:t>
            </a:r>
            <a:r>
              <a:rPr lang="es-MX" i="1" dirty="0" err="1">
                <a:latin typeface="Consolas" panose="020B0609020204030204" pitchFamily="49" charset="0"/>
              </a:rPr>
              <a:t>width</a:t>
            </a:r>
            <a:r>
              <a:rPr lang="es-MX" i="1" dirty="0">
                <a:latin typeface="Consolas" panose="020B0609020204030204" pitchFamily="49" charset="0"/>
              </a:rPr>
              <a:t>: 200px;</a:t>
            </a:r>
          </a:p>
          <a:p>
            <a:r>
              <a:rPr lang="es-MX" i="1" dirty="0">
                <a:latin typeface="Consolas" panose="020B0609020204030204" pitchFamily="49" charset="0"/>
              </a:rPr>
              <a:t>   </a:t>
            </a:r>
            <a:r>
              <a:rPr lang="es-MX" i="1" dirty="0" err="1">
                <a:latin typeface="Consolas" panose="020B0609020204030204" pitchFamily="49" charset="0"/>
              </a:rPr>
              <a:t>height</a:t>
            </a:r>
            <a:r>
              <a:rPr lang="es-MX" i="1" dirty="0">
                <a:latin typeface="Consolas" panose="020B0609020204030204" pitchFamily="49" charset="0"/>
              </a:rPr>
              <a:t>: 200px;</a:t>
            </a:r>
          </a:p>
          <a:p>
            <a:r>
              <a:rPr lang="es-MX" i="1" dirty="0">
                <a:latin typeface="Consolas" panose="020B0609020204030204" pitchFamily="49" charset="0"/>
              </a:rPr>
              <a:t>   </a:t>
            </a:r>
            <a:r>
              <a:rPr lang="es-MX" i="1" dirty="0" err="1">
                <a:latin typeface="Consolas" panose="020B0609020204030204" pitchFamily="49" charset="0"/>
              </a:rPr>
              <a:t>display</a:t>
            </a:r>
            <a:r>
              <a:rPr lang="es-MX" i="1" dirty="0">
                <a:latin typeface="Consolas" panose="020B0609020204030204" pitchFamily="49" charset="0"/>
              </a:rPr>
              <a:t>: </a:t>
            </a:r>
            <a:r>
              <a:rPr lang="es-MX" i="1" dirty="0" err="1">
                <a:latin typeface="Consolas" panose="020B0609020204030204" pitchFamily="49" charset="0"/>
              </a:rPr>
              <a:t>inline</a:t>
            </a:r>
            <a:r>
              <a:rPr lang="es-MX" i="1" dirty="0">
                <a:latin typeface="Consolas" panose="020B0609020204030204" pitchFamily="49" charset="0"/>
              </a:rPr>
              <a:t>-block;</a:t>
            </a:r>
          </a:p>
          <a:p>
            <a:r>
              <a:rPr lang="es-MX" i="1" dirty="0">
                <a:latin typeface="Consolas" panose="020B0609020204030204" pitchFamily="49" charset="0"/>
              </a:rPr>
              <a:t>}</a:t>
            </a:r>
          </a:p>
        </p:txBody>
      </p:sp>
      <p:sp>
        <p:nvSpPr>
          <p:cNvPr id="5" name="Rectángulo 4"/>
          <p:cNvSpPr/>
          <p:nvPr/>
        </p:nvSpPr>
        <p:spPr>
          <a:xfrm>
            <a:off x="7467600" y="2413336"/>
            <a:ext cx="6096000" cy="2031325"/>
          </a:xfrm>
          <a:prstGeom prst="rect">
            <a:avLst/>
          </a:prstGeom>
        </p:spPr>
        <p:txBody>
          <a:bodyPr>
            <a:spAutoFit/>
          </a:bodyPr>
          <a:lstStyle/>
          <a:p>
            <a:r>
              <a:rPr lang="es-MX" i="1" dirty="0">
                <a:solidFill>
                  <a:srgbClr val="FFC000"/>
                </a:solidFill>
                <a:latin typeface="Consolas" panose="020B0609020204030204" pitchFamily="49" charset="0"/>
              </a:rPr>
              <a:t>#caja2</a:t>
            </a:r>
          </a:p>
          <a:p>
            <a:r>
              <a:rPr lang="es-MX" i="1" dirty="0">
                <a:latin typeface="Consolas" panose="020B0609020204030204" pitchFamily="49" charset="0"/>
              </a:rPr>
              <a:t>{</a:t>
            </a:r>
          </a:p>
          <a:p>
            <a:r>
              <a:rPr lang="es-MX" i="1" dirty="0">
                <a:latin typeface="Consolas" panose="020B0609020204030204" pitchFamily="49" charset="0"/>
              </a:rPr>
              <a:t>  </a:t>
            </a:r>
            <a:r>
              <a:rPr lang="es-MX" i="1" dirty="0" err="1">
                <a:latin typeface="Consolas" panose="020B0609020204030204" pitchFamily="49" charset="0"/>
              </a:rPr>
              <a:t>border</a:t>
            </a:r>
            <a:r>
              <a:rPr lang="es-MX" i="1" dirty="0">
                <a:latin typeface="Consolas" panose="020B0609020204030204" pitchFamily="49" charset="0"/>
              </a:rPr>
              <a:t>: 1em </a:t>
            </a:r>
            <a:r>
              <a:rPr lang="es-MX" i="1" dirty="0" err="1">
                <a:latin typeface="Consolas" panose="020B0609020204030204" pitchFamily="49" charset="0"/>
              </a:rPr>
              <a:t>dotted</a:t>
            </a:r>
            <a:r>
              <a:rPr lang="es-MX" i="1" dirty="0">
                <a:latin typeface="Consolas" panose="020B0609020204030204" pitchFamily="49" charset="0"/>
              </a:rPr>
              <a:t> </a:t>
            </a:r>
            <a:r>
              <a:rPr lang="es-MX" i="1" dirty="0" err="1">
                <a:latin typeface="Consolas" panose="020B0609020204030204" pitchFamily="49" charset="0"/>
              </a:rPr>
              <a:t>yellow</a:t>
            </a:r>
            <a:r>
              <a:rPr lang="es-MX" i="1" dirty="0">
                <a:latin typeface="Consolas" panose="020B0609020204030204" pitchFamily="49" charset="0"/>
              </a:rPr>
              <a:t>;</a:t>
            </a:r>
          </a:p>
          <a:p>
            <a:r>
              <a:rPr lang="es-MX" i="1" dirty="0">
                <a:latin typeface="Consolas" panose="020B0609020204030204" pitchFamily="49" charset="0"/>
              </a:rPr>
              <a:t>  </a:t>
            </a:r>
            <a:r>
              <a:rPr lang="es-MX" i="1" dirty="0" err="1">
                <a:latin typeface="Consolas" panose="020B0609020204030204" pitchFamily="49" charset="0"/>
              </a:rPr>
              <a:t>width</a:t>
            </a:r>
            <a:r>
              <a:rPr lang="es-MX" i="1" dirty="0">
                <a:latin typeface="Consolas" panose="020B0609020204030204" pitchFamily="49" charset="0"/>
              </a:rPr>
              <a:t>: 200px;</a:t>
            </a:r>
          </a:p>
          <a:p>
            <a:r>
              <a:rPr lang="es-MX" i="1" dirty="0">
                <a:latin typeface="Consolas" panose="020B0609020204030204" pitchFamily="49" charset="0"/>
              </a:rPr>
              <a:t>  </a:t>
            </a:r>
            <a:r>
              <a:rPr lang="es-MX" i="1" dirty="0" err="1">
                <a:latin typeface="Consolas" panose="020B0609020204030204" pitchFamily="49" charset="0"/>
              </a:rPr>
              <a:t>height</a:t>
            </a:r>
            <a:r>
              <a:rPr lang="es-MX" i="1" dirty="0">
                <a:latin typeface="Consolas" panose="020B0609020204030204" pitchFamily="49" charset="0"/>
              </a:rPr>
              <a:t>: 200px;</a:t>
            </a:r>
          </a:p>
          <a:p>
            <a:r>
              <a:rPr lang="es-MX" i="1" dirty="0">
                <a:latin typeface="Consolas" panose="020B0609020204030204" pitchFamily="49" charset="0"/>
              </a:rPr>
              <a:t>  </a:t>
            </a:r>
            <a:r>
              <a:rPr lang="es-MX" i="1" dirty="0" err="1">
                <a:latin typeface="Consolas" panose="020B0609020204030204" pitchFamily="49" charset="0"/>
              </a:rPr>
              <a:t>display</a:t>
            </a:r>
            <a:r>
              <a:rPr lang="es-MX" i="1" dirty="0">
                <a:latin typeface="Consolas" panose="020B0609020204030204" pitchFamily="49" charset="0"/>
              </a:rPr>
              <a:t>: </a:t>
            </a:r>
            <a:r>
              <a:rPr lang="es-MX" i="1" dirty="0" err="1">
                <a:latin typeface="Consolas" panose="020B0609020204030204" pitchFamily="49" charset="0"/>
              </a:rPr>
              <a:t>inline</a:t>
            </a:r>
            <a:r>
              <a:rPr lang="es-MX" i="1" dirty="0">
                <a:latin typeface="Consolas" panose="020B0609020204030204" pitchFamily="49" charset="0"/>
              </a:rPr>
              <a:t>-block;</a:t>
            </a:r>
          </a:p>
          <a:p>
            <a:r>
              <a:rPr lang="es-MX" i="1" dirty="0">
                <a:latin typeface="Consolas" panose="020B0609020204030204" pitchFamily="49" charset="0"/>
              </a:rPr>
              <a:t>}</a:t>
            </a:r>
          </a:p>
        </p:txBody>
      </p:sp>
      <p:sp>
        <p:nvSpPr>
          <p:cNvPr id="6" name="Rectángulo 5"/>
          <p:cNvSpPr/>
          <p:nvPr/>
        </p:nvSpPr>
        <p:spPr>
          <a:xfrm>
            <a:off x="949700" y="4635499"/>
            <a:ext cx="6096000" cy="2031325"/>
          </a:xfrm>
          <a:prstGeom prst="rect">
            <a:avLst/>
          </a:prstGeom>
        </p:spPr>
        <p:txBody>
          <a:bodyPr>
            <a:spAutoFit/>
          </a:bodyPr>
          <a:lstStyle/>
          <a:p>
            <a:r>
              <a:rPr lang="es-MX" i="1" dirty="0">
                <a:solidFill>
                  <a:srgbClr val="FFC000"/>
                </a:solidFill>
                <a:latin typeface="Consolas" panose="020B0609020204030204" pitchFamily="49" charset="0"/>
              </a:rPr>
              <a:t>#caja3</a:t>
            </a:r>
          </a:p>
          <a:p>
            <a:r>
              <a:rPr lang="es-MX" i="1" dirty="0">
                <a:latin typeface="Consolas" panose="020B0609020204030204" pitchFamily="49" charset="0"/>
              </a:rPr>
              <a:t>{</a:t>
            </a:r>
          </a:p>
          <a:p>
            <a:r>
              <a:rPr lang="es-MX" i="1" dirty="0">
                <a:latin typeface="Consolas" panose="020B0609020204030204" pitchFamily="49" charset="0"/>
              </a:rPr>
              <a:t>  </a:t>
            </a:r>
            <a:r>
              <a:rPr lang="es-MX" i="1" dirty="0" err="1">
                <a:latin typeface="Consolas" panose="020B0609020204030204" pitchFamily="49" charset="0"/>
              </a:rPr>
              <a:t>border</a:t>
            </a:r>
            <a:r>
              <a:rPr lang="es-MX" i="1" dirty="0">
                <a:latin typeface="Consolas" panose="020B0609020204030204" pitchFamily="49" charset="0"/>
              </a:rPr>
              <a:t>: 5pt </a:t>
            </a:r>
            <a:r>
              <a:rPr lang="es-MX" i="1" dirty="0" err="1">
                <a:latin typeface="Consolas" panose="020B0609020204030204" pitchFamily="49" charset="0"/>
              </a:rPr>
              <a:t>dashed</a:t>
            </a:r>
            <a:r>
              <a:rPr lang="es-MX" i="1" dirty="0">
                <a:latin typeface="Consolas" panose="020B0609020204030204" pitchFamily="49" charset="0"/>
              </a:rPr>
              <a:t> red;</a:t>
            </a:r>
          </a:p>
          <a:p>
            <a:r>
              <a:rPr lang="es-MX" i="1" dirty="0">
                <a:latin typeface="Consolas" panose="020B0609020204030204" pitchFamily="49" charset="0"/>
              </a:rPr>
              <a:t>  </a:t>
            </a:r>
            <a:r>
              <a:rPr lang="es-MX" i="1" dirty="0" err="1">
                <a:latin typeface="Consolas" panose="020B0609020204030204" pitchFamily="49" charset="0"/>
              </a:rPr>
              <a:t>width</a:t>
            </a:r>
            <a:r>
              <a:rPr lang="es-MX" i="1" dirty="0">
                <a:latin typeface="Consolas" panose="020B0609020204030204" pitchFamily="49" charset="0"/>
              </a:rPr>
              <a:t>: 200px;</a:t>
            </a:r>
          </a:p>
          <a:p>
            <a:r>
              <a:rPr lang="es-MX" i="1" dirty="0">
                <a:latin typeface="Consolas" panose="020B0609020204030204" pitchFamily="49" charset="0"/>
              </a:rPr>
              <a:t>  </a:t>
            </a:r>
            <a:r>
              <a:rPr lang="es-MX" i="1" dirty="0" err="1">
                <a:latin typeface="Consolas" panose="020B0609020204030204" pitchFamily="49" charset="0"/>
              </a:rPr>
              <a:t>height</a:t>
            </a:r>
            <a:r>
              <a:rPr lang="es-MX" i="1" dirty="0">
                <a:latin typeface="Consolas" panose="020B0609020204030204" pitchFamily="49" charset="0"/>
              </a:rPr>
              <a:t>: 200px;</a:t>
            </a:r>
          </a:p>
          <a:p>
            <a:r>
              <a:rPr lang="es-MX" i="1" dirty="0">
                <a:latin typeface="Consolas" panose="020B0609020204030204" pitchFamily="49" charset="0"/>
              </a:rPr>
              <a:t>  </a:t>
            </a:r>
            <a:r>
              <a:rPr lang="es-MX" i="1" dirty="0" err="1">
                <a:latin typeface="Consolas" panose="020B0609020204030204" pitchFamily="49" charset="0"/>
              </a:rPr>
              <a:t>display</a:t>
            </a:r>
            <a:r>
              <a:rPr lang="es-MX" i="1" dirty="0">
                <a:latin typeface="Consolas" panose="020B0609020204030204" pitchFamily="49" charset="0"/>
              </a:rPr>
              <a:t>: </a:t>
            </a:r>
            <a:r>
              <a:rPr lang="es-MX" i="1" dirty="0" err="1">
                <a:latin typeface="Consolas" panose="020B0609020204030204" pitchFamily="49" charset="0"/>
              </a:rPr>
              <a:t>inline</a:t>
            </a:r>
            <a:r>
              <a:rPr lang="es-MX" i="1" dirty="0">
                <a:latin typeface="Consolas" panose="020B0609020204030204" pitchFamily="49" charset="0"/>
              </a:rPr>
              <a:t>-block;</a:t>
            </a:r>
          </a:p>
          <a:p>
            <a:r>
              <a:rPr lang="es-MX" i="1" dirty="0">
                <a:latin typeface="Consolas" panose="020B0609020204030204" pitchFamily="49" charset="0"/>
              </a:rPr>
              <a:t>}</a:t>
            </a:r>
          </a:p>
        </p:txBody>
      </p:sp>
      <p:sp>
        <p:nvSpPr>
          <p:cNvPr id="7" name="Rectángulo 6"/>
          <p:cNvSpPr/>
          <p:nvPr/>
        </p:nvSpPr>
        <p:spPr>
          <a:xfrm>
            <a:off x="7467600" y="4623135"/>
            <a:ext cx="6096000" cy="2031325"/>
          </a:xfrm>
          <a:prstGeom prst="rect">
            <a:avLst/>
          </a:prstGeom>
        </p:spPr>
        <p:txBody>
          <a:bodyPr>
            <a:spAutoFit/>
          </a:bodyPr>
          <a:lstStyle/>
          <a:p>
            <a:r>
              <a:rPr lang="es-MX" i="1" dirty="0">
                <a:solidFill>
                  <a:srgbClr val="FFC000"/>
                </a:solidFill>
                <a:latin typeface="Consolas" panose="020B0609020204030204" pitchFamily="49" charset="0"/>
              </a:rPr>
              <a:t>#caja4</a:t>
            </a:r>
          </a:p>
          <a:p>
            <a:r>
              <a:rPr lang="es-MX" i="1" dirty="0">
                <a:latin typeface="Consolas" panose="020B0609020204030204" pitchFamily="49" charset="0"/>
              </a:rPr>
              <a:t>{</a:t>
            </a:r>
          </a:p>
          <a:p>
            <a:r>
              <a:rPr lang="es-MX" i="1" dirty="0">
                <a:latin typeface="Consolas" panose="020B0609020204030204" pitchFamily="49" charset="0"/>
              </a:rPr>
              <a:t>  </a:t>
            </a:r>
            <a:r>
              <a:rPr lang="es-MX" i="1" dirty="0" err="1">
                <a:latin typeface="Consolas" panose="020B0609020204030204" pitchFamily="49" charset="0"/>
              </a:rPr>
              <a:t>border</a:t>
            </a:r>
            <a:r>
              <a:rPr lang="es-MX" i="1" dirty="0">
                <a:latin typeface="Consolas" panose="020B0609020204030204" pitchFamily="49" charset="0"/>
              </a:rPr>
              <a:t>: 5px </a:t>
            </a:r>
            <a:r>
              <a:rPr lang="es-MX" i="1" dirty="0" err="1">
                <a:latin typeface="Consolas" panose="020B0609020204030204" pitchFamily="49" charset="0"/>
              </a:rPr>
              <a:t>groove</a:t>
            </a:r>
            <a:r>
              <a:rPr lang="es-MX" i="1" dirty="0">
                <a:latin typeface="Consolas" panose="020B0609020204030204" pitchFamily="49" charset="0"/>
              </a:rPr>
              <a:t> blue;</a:t>
            </a:r>
          </a:p>
          <a:p>
            <a:r>
              <a:rPr lang="es-MX" i="1" dirty="0">
                <a:latin typeface="Consolas" panose="020B0609020204030204" pitchFamily="49" charset="0"/>
              </a:rPr>
              <a:t>  </a:t>
            </a:r>
            <a:r>
              <a:rPr lang="es-MX" i="1" dirty="0" err="1">
                <a:latin typeface="Consolas" panose="020B0609020204030204" pitchFamily="49" charset="0"/>
              </a:rPr>
              <a:t>width</a:t>
            </a:r>
            <a:r>
              <a:rPr lang="es-MX" i="1" dirty="0">
                <a:latin typeface="Consolas" panose="020B0609020204030204" pitchFamily="49" charset="0"/>
              </a:rPr>
              <a:t>: 200px;</a:t>
            </a:r>
          </a:p>
          <a:p>
            <a:r>
              <a:rPr lang="es-MX" i="1" dirty="0">
                <a:latin typeface="Consolas" panose="020B0609020204030204" pitchFamily="49" charset="0"/>
              </a:rPr>
              <a:t>  </a:t>
            </a:r>
            <a:r>
              <a:rPr lang="es-MX" i="1" dirty="0" err="1">
                <a:latin typeface="Consolas" panose="020B0609020204030204" pitchFamily="49" charset="0"/>
              </a:rPr>
              <a:t>height</a:t>
            </a:r>
            <a:r>
              <a:rPr lang="es-MX" i="1" dirty="0">
                <a:latin typeface="Consolas" panose="020B0609020204030204" pitchFamily="49" charset="0"/>
              </a:rPr>
              <a:t>: 200px;</a:t>
            </a:r>
          </a:p>
          <a:p>
            <a:r>
              <a:rPr lang="es-MX" i="1" dirty="0">
                <a:latin typeface="Consolas" panose="020B0609020204030204" pitchFamily="49" charset="0"/>
              </a:rPr>
              <a:t>  </a:t>
            </a:r>
            <a:r>
              <a:rPr lang="es-MX" i="1" dirty="0" err="1">
                <a:latin typeface="Consolas" panose="020B0609020204030204" pitchFamily="49" charset="0"/>
              </a:rPr>
              <a:t>display</a:t>
            </a:r>
            <a:r>
              <a:rPr lang="es-MX" i="1" dirty="0">
                <a:latin typeface="Consolas" panose="020B0609020204030204" pitchFamily="49" charset="0"/>
              </a:rPr>
              <a:t>: </a:t>
            </a:r>
            <a:r>
              <a:rPr lang="es-MX" i="1" dirty="0" err="1">
                <a:latin typeface="Consolas" panose="020B0609020204030204" pitchFamily="49" charset="0"/>
              </a:rPr>
              <a:t>inline</a:t>
            </a:r>
            <a:r>
              <a:rPr lang="es-MX" i="1" dirty="0">
                <a:latin typeface="Consolas" panose="020B0609020204030204" pitchFamily="49" charset="0"/>
              </a:rPr>
              <a:t>-block;</a:t>
            </a:r>
          </a:p>
          <a:p>
            <a:r>
              <a:rPr lang="es-MX" i="1" dirty="0">
                <a:latin typeface="Consolas" panose="020B0609020204030204" pitchFamily="49" charset="0"/>
              </a:rPr>
              <a:t>}</a:t>
            </a:r>
          </a:p>
        </p:txBody>
      </p:sp>
      <p:sp>
        <p:nvSpPr>
          <p:cNvPr id="8" name="CuadroTexto 7"/>
          <p:cNvSpPr txBox="1"/>
          <p:nvPr/>
        </p:nvSpPr>
        <p:spPr>
          <a:xfrm>
            <a:off x="4615334" y="1856252"/>
            <a:ext cx="2961330" cy="461665"/>
          </a:xfrm>
          <a:prstGeom prst="rect">
            <a:avLst/>
          </a:prstGeom>
          <a:noFill/>
        </p:spPr>
        <p:txBody>
          <a:bodyPr wrap="square" rtlCol="0">
            <a:spAutoFit/>
          </a:bodyPr>
          <a:lstStyle/>
          <a:p>
            <a:pPr algn="ctr"/>
            <a:r>
              <a:rPr lang="es-MX" sz="2400" dirty="0" smtClean="0"/>
              <a:t>CSS</a:t>
            </a:r>
            <a:endParaRPr lang="es-MX" sz="2400" dirty="0"/>
          </a:p>
        </p:txBody>
      </p:sp>
    </p:spTree>
    <p:extLst>
      <p:ext uri="{BB962C8B-B14F-4D97-AF65-F5344CB8AC3E}">
        <p14:creationId xmlns:p14="http://schemas.microsoft.com/office/powerpoint/2010/main" val="3259435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Propiedad </a:t>
            </a:r>
            <a:r>
              <a:rPr lang="es-MX" dirty="0" err="1" smtClean="0"/>
              <a:t>border-radius</a:t>
            </a:r>
            <a:endParaRPr lang="es-MX" dirty="0"/>
          </a:p>
        </p:txBody>
      </p:sp>
      <p:sp>
        <p:nvSpPr>
          <p:cNvPr id="3" name="Marcador de contenido 2"/>
          <p:cNvSpPr>
            <a:spLocks noGrp="1"/>
          </p:cNvSpPr>
          <p:nvPr>
            <p:ph idx="1"/>
          </p:nvPr>
        </p:nvSpPr>
        <p:spPr/>
        <p:txBody>
          <a:bodyPr/>
          <a:lstStyle/>
          <a:p>
            <a:pPr marL="0" indent="0">
              <a:buNone/>
            </a:pPr>
            <a:r>
              <a:rPr lang="es-MX" dirty="0" smtClean="0"/>
              <a:t>Por </a:t>
            </a:r>
            <a:r>
              <a:rPr lang="es-MX" dirty="0"/>
              <a:t>muchos años diseñadores han sufrido intentando lograr el efecto de esquinas redondeadas en </a:t>
            </a:r>
            <a:r>
              <a:rPr lang="es-MX" dirty="0" smtClean="0"/>
              <a:t>los elementos  </a:t>
            </a:r>
            <a:r>
              <a:rPr lang="es-MX" dirty="0"/>
              <a:t>de sus páginas web. El proceso era casi siempre </a:t>
            </a:r>
            <a:r>
              <a:rPr lang="es-MX" dirty="0" smtClean="0"/>
              <a:t>frustrante.</a:t>
            </a:r>
          </a:p>
          <a:p>
            <a:pPr marL="0" indent="0">
              <a:buNone/>
            </a:pPr>
            <a:endParaRPr lang="es-MX" dirty="0"/>
          </a:p>
          <a:p>
            <a:pPr marL="0" indent="0">
              <a:buNone/>
            </a:pPr>
            <a:r>
              <a:rPr lang="es-MX" dirty="0"/>
              <a:t>Esta es la razón por la que, entre todas las nuevas posibilidades e increíbles propiedades incorporadas en CSS3, la que exploraremos en primera instancia es </a:t>
            </a:r>
            <a:r>
              <a:rPr lang="es-MX" dirty="0" err="1" smtClean="0"/>
              <a:t>border-radius</a:t>
            </a:r>
            <a:r>
              <a:rPr lang="es-MX" dirty="0" smtClean="0"/>
              <a:t>.  </a:t>
            </a:r>
          </a:p>
          <a:p>
            <a:pPr marL="0" indent="0">
              <a:buNone/>
            </a:pPr>
            <a:endParaRPr lang="es-MX" dirty="0"/>
          </a:p>
          <a:p>
            <a:pPr marL="0" indent="0" algn="ctr">
              <a:buNone/>
            </a:pPr>
            <a:r>
              <a:rPr lang="es-MX" sz="2400" i="1" dirty="0">
                <a:latin typeface="Consolas" panose="020B0609020204030204" pitchFamily="49" charset="0"/>
              </a:rPr>
              <a:t>  </a:t>
            </a:r>
            <a:r>
              <a:rPr lang="sv-SE" sz="2400" i="1" dirty="0">
                <a:latin typeface="Consolas" panose="020B0609020204030204" pitchFamily="49" charset="0"/>
              </a:rPr>
              <a:t>border-radius: 15px 50px 30px 5px;</a:t>
            </a:r>
            <a:endParaRPr lang="es-MX" sz="2400" i="1" dirty="0">
              <a:latin typeface="Consolas" panose="020B0609020204030204" pitchFamily="49" charset="0"/>
            </a:endParaRPr>
          </a:p>
          <a:p>
            <a:pPr marL="0" indent="0">
              <a:buNone/>
            </a:pPr>
            <a:endParaRPr lang="es-MX" dirty="0"/>
          </a:p>
        </p:txBody>
      </p:sp>
    </p:spTree>
    <p:extLst>
      <p:ext uri="{BB962C8B-B14F-4D97-AF65-F5344CB8AC3E}">
        <p14:creationId xmlns:p14="http://schemas.microsoft.com/office/powerpoint/2010/main" val="13105597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Juguemos con los bordes redondos </a:t>
            </a:r>
            <a:endParaRPr lang="es-MX" dirty="0"/>
          </a:p>
        </p:txBody>
      </p:sp>
      <p:sp>
        <p:nvSpPr>
          <p:cNvPr id="4" name="CuadroTexto 3"/>
          <p:cNvSpPr txBox="1"/>
          <p:nvPr/>
        </p:nvSpPr>
        <p:spPr>
          <a:xfrm>
            <a:off x="4615334" y="1957852"/>
            <a:ext cx="2961330" cy="523220"/>
          </a:xfrm>
          <a:prstGeom prst="rect">
            <a:avLst/>
          </a:prstGeom>
          <a:noFill/>
        </p:spPr>
        <p:txBody>
          <a:bodyPr wrap="square" rtlCol="0">
            <a:spAutoFit/>
          </a:bodyPr>
          <a:lstStyle/>
          <a:p>
            <a:pPr algn="ctr"/>
            <a:r>
              <a:rPr lang="es-MX" sz="2800" dirty="0" smtClean="0"/>
              <a:t>HTML</a:t>
            </a:r>
            <a:endParaRPr lang="es-MX" sz="2800" dirty="0"/>
          </a:p>
        </p:txBody>
      </p:sp>
      <p:sp>
        <p:nvSpPr>
          <p:cNvPr id="5" name="Rectángulo 4"/>
          <p:cNvSpPr/>
          <p:nvPr/>
        </p:nvSpPr>
        <p:spPr>
          <a:xfrm>
            <a:off x="1079499" y="3021286"/>
            <a:ext cx="10033000" cy="1569660"/>
          </a:xfrm>
          <a:prstGeom prst="rect">
            <a:avLst/>
          </a:prstGeom>
        </p:spPr>
        <p:txBody>
          <a:bodyPr wrap="square">
            <a:spAutoFit/>
          </a:bodyPr>
          <a:lstStyle/>
          <a:p>
            <a:pPr algn="ctr"/>
            <a:r>
              <a:rPr lang="es-MX" sz="2000" dirty="0">
                <a:latin typeface="Consolas" panose="020B0609020204030204" pitchFamily="49" charset="0"/>
              </a:rPr>
              <a:t> </a:t>
            </a:r>
            <a:r>
              <a:rPr lang="es-MX" sz="2400" dirty="0">
                <a:latin typeface="Consolas" panose="020B0609020204030204" pitchFamily="49" charset="0"/>
              </a:rPr>
              <a:t>&lt;div id="caja1" </a:t>
            </a:r>
            <a:r>
              <a:rPr lang="es-MX" sz="2400" dirty="0" err="1">
                <a:latin typeface="Consolas" panose="020B0609020204030204" pitchFamily="49" charset="0"/>
              </a:rPr>
              <a:t>class</a:t>
            </a:r>
            <a:r>
              <a:rPr lang="es-MX" sz="2400" dirty="0">
                <a:latin typeface="Consolas" panose="020B0609020204030204" pitchFamily="49" charset="0"/>
              </a:rPr>
              <a:t>="cajas"&gt;Hola soy la caja 1&lt;/div&gt;</a:t>
            </a:r>
          </a:p>
          <a:p>
            <a:pPr algn="ctr"/>
            <a:r>
              <a:rPr lang="es-MX" sz="2400" dirty="0">
                <a:latin typeface="Consolas" panose="020B0609020204030204" pitchFamily="49" charset="0"/>
              </a:rPr>
              <a:t> </a:t>
            </a:r>
            <a:r>
              <a:rPr lang="es-MX" sz="2400" dirty="0" smtClean="0">
                <a:latin typeface="Consolas" panose="020B0609020204030204" pitchFamily="49" charset="0"/>
              </a:rPr>
              <a:t>&lt;</a:t>
            </a:r>
            <a:r>
              <a:rPr lang="es-MX" sz="2400" dirty="0">
                <a:latin typeface="Consolas" panose="020B0609020204030204" pitchFamily="49" charset="0"/>
              </a:rPr>
              <a:t>div id="caja2" </a:t>
            </a:r>
            <a:r>
              <a:rPr lang="es-MX" sz="2400" dirty="0" err="1">
                <a:latin typeface="Consolas" panose="020B0609020204030204" pitchFamily="49" charset="0"/>
              </a:rPr>
              <a:t>class</a:t>
            </a:r>
            <a:r>
              <a:rPr lang="es-MX" sz="2400" dirty="0">
                <a:latin typeface="Consolas" panose="020B0609020204030204" pitchFamily="49" charset="0"/>
              </a:rPr>
              <a:t>="cajas"&gt;Hola soy la caja 2&lt;/div&gt;</a:t>
            </a:r>
          </a:p>
          <a:p>
            <a:pPr algn="ctr"/>
            <a:r>
              <a:rPr lang="es-MX" sz="2400" dirty="0">
                <a:latin typeface="Consolas" panose="020B0609020204030204" pitchFamily="49" charset="0"/>
              </a:rPr>
              <a:t> </a:t>
            </a:r>
            <a:r>
              <a:rPr lang="es-MX" sz="2400" dirty="0" smtClean="0">
                <a:latin typeface="Consolas" panose="020B0609020204030204" pitchFamily="49" charset="0"/>
              </a:rPr>
              <a:t>&lt;</a:t>
            </a:r>
            <a:r>
              <a:rPr lang="es-MX" sz="2400" dirty="0">
                <a:latin typeface="Consolas" panose="020B0609020204030204" pitchFamily="49" charset="0"/>
              </a:rPr>
              <a:t>div id="caja3" </a:t>
            </a:r>
            <a:r>
              <a:rPr lang="es-MX" sz="2400" dirty="0" err="1">
                <a:latin typeface="Consolas" panose="020B0609020204030204" pitchFamily="49" charset="0"/>
              </a:rPr>
              <a:t>class</a:t>
            </a:r>
            <a:r>
              <a:rPr lang="es-MX" sz="2400" dirty="0">
                <a:latin typeface="Consolas" panose="020B0609020204030204" pitchFamily="49" charset="0"/>
              </a:rPr>
              <a:t>="cajas"&gt;Hola soy la caja 3&lt;/div&gt;</a:t>
            </a:r>
          </a:p>
          <a:p>
            <a:pPr algn="ctr"/>
            <a:r>
              <a:rPr lang="es-MX" sz="2400" dirty="0">
                <a:latin typeface="Consolas" panose="020B0609020204030204" pitchFamily="49" charset="0"/>
              </a:rPr>
              <a:t> </a:t>
            </a:r>
            <a:r>
              <a:rPr lang="es-MX" sz="2400" dirty="0" smtClean="0">
                <a:latin typeface="Consolas" panose="020B0609020204030204" pitchFamily="49" charset="0"/>
              </a:rPr>
              <a:t>&lt;</a:t>
            </a:r>
            <a:r>
              <a:rPr lang="es-MX" sz="2400" dirty="0">
                <a:latin typeface="Consolas" panose="020B0609020204030204" pitchFamily="49" charset="0"/>
              </a:rPr>
              <a:t>div id="caja4" </a:t>
            </a:r>
            <a:r>
              <a:rPr lang="es-MX" sz="2400" dirty="0" err="1">
                <a:latin typeface="Consolas" panose="020B0609020204030204" pitchFamily="49" charset="0"/>
              </a:rPr>
              <a:t>class</a:t>
            </a:r>
            <a:r>
              <a:rPr lang="es-MX" sz="2400" dirty="0">
                <a:latin typeface="Consolas" panose="020B0609020204030204" pitchFamily="49" charset="0"/>
              </a:rPr>
              <a:t>="cajas"&gt;Hola soy la caja 4&lt;/div&gt;</a:t>
            </a:r>
          </a:p>
        </p:txBody>
      </p:sp>
    </p:spTree>
    <p:extLst>
      <p:ext uri="{BB962C8B-B14F-4D97-AF65-F5344CB8AC3E}">
        <p14:creationId xmlns:p14="http://schemas.microsoft.com/office/powerpoint/2010/main" val="12030697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Juguemos con los bordes redondos</a:t>
            </a:r>
            <a:endParaRPr lang="es-MX" dirty="0"/>
          </a:p>
        </p:txBody>
      </p:sp>
      <p:sp>
        <p:nvSpPr>
          <p:cNvPr id="4" name="CuadroTexto 3"/>
          <p:cNvSpPr txBox="1"/>
          <p:nvPr/>
        </p:nvSpPr>
        <p:spPr>
          <a:xfrm>
            <a:off x="4615334" y="1856252"/>
            <a:ext cx="2961330" cy="461665"/>
          </a:xfrm>
          <a:prstGeom prst="rect">
            <a:avLst/>
          </a:prstGeom>
          <a:noFill/>
        </p:spPr>
        <p:txBody>
          <a:bodyPr wrap="square" rtlCol="0">
            <a:spAutoFit/>
          </a:bodyPr>
          <a:lstStyle/>
          <a:p>
            <a:pPr algn="ctr"/>
            <a:r>
              <a:rPr lang="es-MX" sz="2400" dirty="0" smtClean="0"/>
              <a:t>CSS</a:t>
            </a:r>
            <a:endParaRPr lang="es-MX" sz="2400" dirty="0"/>
          </a:p>
        </p:txBody>
      </p:sp>
      <p:sp>
        <p:nvSpPr>
          <p:cNvPr id="5" name="Rectángulo 4"/>
          <p:cNvSpPr/>
          <p:nvPr/>
        </p:nvSpPr>
        <p:spPr>
          <a:xfrm>
            <a:off x="4574798" y="3429000"/>
            <a:ext cx="3045202" cy="2308324"/>
          </a:xfrm>
          <a:prstGeom prst="rect">
            <a:avLst/>
          </a:prstGeom>
        </p:spPr>
        <p:txBody>
          <a:bodyPr wrap="square">
            <a:spAutoFit/>
          </a:bodyPr>
          <a:lstStyle/>
          <a:p>
            <a:r>
              <a:rPr lang="es-MX" i="1" dirty="0">
                <a:solidFill>
                  <a:schemeClr val="accent3"/>
                </a:solidFill>
                <a:latin typeface="Consolas" panose="020B0609020204030204" pitchFamily="49" charset="0"/>
              </a:rPr>
              <a:t>.cajas</a:t>
            </a:r>
          </a:p>
          <a:p>
            <a:r>
              <a:rPr lang="es-MX" i="1" dirty="0">
                <a:latin typeface="Consolas" panose="020B0609020204030204" pitchFamily="49" charset="0"/>
              </a:rPr>
              <a:t>{</a:t>
            </a:r>
          </a:p>
          <a:p>
            <a:r>
              <a:rPr lang="es-MX" i="1" dirty="0">
                <a:latin typeface="Consolas" panose="020B0609020204030204" pitchFamily="49" charset="0"/>
              </a:rPr>
              <a:t>  </a:t>
            </a:r>
            <a:r>
              <a:rPr lang="es-MX" i="1" dirty="0" err="1">
                <a:latin typeface="Consolas" panose="020B0609020204030204" pitchFamily="49" charset="0"/>
              </a:rPr>
              <a:t>width</a:t>
            </a:r>
            <a:r>
              <a:rPr lang="es-MX" i="1" dirty="0">
                <a:latin typeface="Consolas" panose="020B0609020204030204" pitchFamily="49" charset="0"/>
              </a:rPr>
              <a:t>: 200px;</a:t>
            </a:r>
          </a:p>
          <a:p>
            <a:r>
              <a:rPr lang="es-MX" i="1" dirty="0">
                <a:latin typeface="Consolas" panose="020B0609020204030204" pitchFamily="49" charset="0"/>
              </a:rPr>
              <a:t>  </a:t>
            </a:r>
            <a:r>
              <a:rPr lang="es-MX" i="1" dirty="0" err="1">
                <a:latin typeface="Consolas" panose="020B0609020204030204" pitchFamily="49" charset="0"/>
              </a:rPr>
              <a:t>height</a:t>
            </a:r>
            <a:r>
              <a:rPr lang="es-MX" i="1" dirty="0">
                <a:latin typeface="Consolas" panose="020B0609020204030204" pitchFamily="49" charset="0"/>
              </a:rPr>
              <a:t>: 200px;</a:t>
            </a:r>
          </a:p>
          <a:p>
            <a:r>
              <a:rPr lang="es-MX" i="1" dirty="0">
                <a:latin typeface="Consolas" panose="020B0609020204030204" pitchFamily="49" charset="0"/>
              </a:rPr>
              <a:t>  </a:t>
            </a:r>
            <a:r>
              <a:rPr lang="es-MX" i="1" dirty="0" err="1">
                <a:latin typeface="Consolas" panose="020B0609020204030204" pitchFamily="49" charset="0"/>
              </a:rPr>
              <a:t>display</a:t>
            </a:r>
            <a:r>
              <a:rPr lang="es-MX" i="1" dirty="0">
                <a:latin typeface="Consolas" panose="020B0609020204030204" pitchFamily="49" charset="0"/>
              </a:rPr>
              <a:t>: </a:t>
            </a:r>
            <a:r>
              <a:rPr lang="es-MX" i="1" dirty="0" err="1">
                <a:latin typeface="Consolas" panose="020B0609020204030204" pitchFamily="49" charset="0"/>
              </a:rPr>
              <a:t>inline</a:t>
            </a:r>
            <a:r>
              <a:rPr lang="es-MX" i="1" dirty="0">
                <a:latin typeface="Consolas" panose="020B0609020204030204" pitchFamily="49" charset="0"/>
              </a:rPr>
              <a:t>-block;</a:t>
            </a:r>
          </a:p>
          <a:p>
            <a:r>
              <a:rPr lang="es-MX" i="1" dirty="0">
                <a:latin typeface="Consolas" panose="020B0609020204030204" pitchFamily="49" charset="0"/>
              </a:rPr>
              <a:t>  color: </a:t>
            </a:r>
            <a:r>
              <a:rPr lang="es-MX" i="1" dirty="0" err="1">
                <a:latin typeface="Consolas" panose="020B0609020204030204" pitchFamily="49" charset="0"/>
              </a:rPr>
              <a:t>white</a:t>
            </a:r>
            <a:r>
              <a:rPr lang="es-MX" i="1" dirty="0">
                <a:latin typeface="Consolas" panose="020B0609020204030204" pitchFamily="49" charset="0"/>
              </a:rPr>
              <a:t>;</a:t>
            </a:r>
          </a:p>
          <a:p>
            <a:r>
              <a:rPr lang="es-MX" i="1" dirty="0">
                <a:latin typeface="Consolas" panose="020B0609020204030204" pitchFamily="49" charset="0"/>
              </a:rPr>
              <a:t>}</a:t>
            </a:r>
          </a:p>
        </p:txBody>
      </p:sp>
      <p:sp>
        <p:nvSpPr>
          <p:cNvPr id="6" name="Rectángulo 5"/>
          <p:cNvSpPr/>
          <p:nvPr/>
        </p:nvSpPr>
        <p:spPr>
          <a:xfrm>
            <a:off x="177800" y="2141145"/>
            <a:ext cx="6096000" cy="1477328"/>
          </a:xfrm>
          <a:prstGeom prst="rect">
            <a:avLst/>
          </a:prstGeom>
        </p:spPr>
        <p:txBody>
          <a:bodyPr>
            <a:spAutoFit/>
          </a:bodyPr>
          <a:lstStyle/>
          <a:p>
            <a:r>
              <a:rPr lang="es-MX" i="1" dirty="0">
                <a:solidFill>
                  <a:srgbClr val="FFC000"/>
                </a:solidFill>
                <a:latin typeface="Consolas" panose="020B0609020204030204" pitchFamily="49" charset="0"/>
              </a:rPr>
              <a:t>#caja1</a:t>
            </a:r>
          </a:p>
          <a:p>
            <a:r>
              <a:rPr lang="es-MX" i="1" dirty="0">
                <a:latin typeface="Consolas" panose="020B0609020204030204" pitchFamily="49" charset="0"/>
              </a:rPr>
              <a:t>{</a:t>
            </a:r>
          </a:p>
          <a:p>
            <a:r>
              <a:rPr lang="es-MX" i="1" dirty="0">
                <a:latin typeface="Consolas" panose="020B0609020204030204" pitchFamily="49" charset="0"/>
              </a:rPr>
              <a:t>  </a:t>
            </a:r>
            <a:r>
              <a:rPr lang="es-MX" i="1" dirty="0" err="1">
                <a:latin typeface="Consolas" panose="020B0609020204030204" pitchFamily="49" charset="0"/>
              </a:rPr>
              <a:t>border-radius</a:t>
            </a:r>
            <a:r>
              <a:rPr lang="es-MX" i="1" dirty="0">
                <a:latin typeface="Consolas" panose="020B0609020204030204" pitchFamily="49" charset="0"/>
              </a:rPr>
              <a:t>: 10px 20px 30px 40px;</a:t>
            </a:r>
          </a:p>
          <a:p>
            <a:r>
              <a:rPr lang="es-MX" i="1" dirty="0">
                <a:latin typeface="Consolas" panose="020B0609020204030204" pitchFamily="49" charset="0"/>
              </a:rPr>
              <a:t>  </a:t>
            </a:r>
            <a:r>
              <a:rPr lang="es-MX" i="1" dirty="0" err="1">
                <a:latin typeface="Consolas" panose="020B0609020204030204" pitchFamily="49" charset="0"/>
              </a:rPr>
              <a:t>background</a:t>
            </a:r>
            <a:r>
              <a:rPr lang="es-MX" i="1" dirty="0">
                <a:latin typeface="Consolas" panose="020B0609020204030204" pitchFamily="49" charset="0"/>
              </a:rPr>
              <a:t>-color: #004d40;</a:t>
            </a:r>
          </a:p>
          <a:p>
            <a:r>
              <a:rPr lang="es-MX" i="1" dirty="0">
                <a:latin typeface="Consolas" panose="020B0609020204030204" pitchFamily="49" charset="0"/>
              </a:rPr>
              <a:t>}</a:t>
            </a:r>
          </a:p>
        </p:txBody>
      </p:sp>
      <p:sp>
        <p:nvSpPr>
          <p:cNvPr id="7" name="Rectángulo 6"/>
          <p:cNvSpPr/>
          <p:nvPr/>
        </p:nvSpPr>
        <p:spPr>
          <a:xfrm>
            <a:off x="177800" y="5119480"/>
            <a:ext cx="6096000" cy="1477328"/>
          </a:xfrm>
          <a:prstGeom prst="rect">
            <a:avLst/>
          </a:prstGeom>
        </p:spPr>
        <p:txBody>
          <a:bodyPr>
            <a:spAutoFit/>
          </a:bodyPr>
          <a:lstStyle/>
          <a:p>
            <a:r>
              <a:rPr lang="es-MX" i="1" dirty="0">
                <a:solidFill>
                  <a:srgbClr val="FFC000"/>
                </a:solidFill>
                <a:latin typeface="Consolas" panose="020B0609020204030204" pitchFamily="49" charset="0"/>
              </a:rPr>
              <a:t>#caja2</a:t>
            </a:r>
          </a:p>
          <a:p>
            <a:r>
              <a:rPr lang="es-MX" i="1" dirty="0">
                <a:latin typeface="Consolas" panose="020B0609020204030204" pitchFamily="49" charset="0"/>
              </a:rPr>
              <a:t>{</a:t>
            </a:r>
          </a:p>
          <a:p>
            <a:r>
              <a:rPr lang="es-MX" i="1" dirty="0">
                <a:latin typeface="Consolas" panose="020B0609020204030204" pitchFamily="49" charset="0"/>
              </a:rPr>
              <a:t>  </a:t>
            </a:r>
            <a:r>
              <a:rPr lang="es-MX" i="1" dirty="0" err="1">
                <a:latin typeface="Consolas" panose="020B0609020204030204" pitchFamily="49" charset="0"/>
              </a:rPr>
              <a:t>border-radius</a:t>
            </a:r>
            <a:r>
              <a:rPr lang="es-MX" i="1" dirty="0">
                <a:latin typeface="Consolas" panose="020B0609020204030204" pitchFamily="49" charset="0"/>
              </a:rPr>
              <a:t>: 10px 20px 40px;</a:t>
            </a:r>
          </a:p>
          <a:p>
            <a:r>
              <a:rPr lang="es-MX" i="1" dirty="0">
                <a:latin typeface="Consolas" panose="020B0609020204030204" pitchFamily="49" charset="0"/>
              </a:rPr>
              <a:t>  </a:t>
            </a:r>
            <a:r>
              <a:rPr lang="es-MX" i="1" dirty="0" err="1">
                <a:latin typeface="Consolas" panose="020B0609020204030204" pitchFamily="49" charset="0"/>
              </a:rPr>
              <a:t>background</a:t>
            </a:r>
            <a:r>
              <a:rPr lang="es-MX" i="1" dirty="0">
                <a:latin typeface="Consolas" panose="020B0609020204030204" pitchFamily="49" charset="0"/>
              </a:rPr>
              <a:t>-color: #00695c;</a:t>
            </a:r>
          </a:p>
          <a:p>
            <a:r>
              <a:rPr lang="es-MX" i="1" dirty="0">
                <a:latin typeface="Consolas" panose="020B0609020204030204" pitchFamily="49" charset="0"/>
              </a:rPr>
              <a:t>}</a:t>
            </a:r>
          </a:p>
        </p:txBody>
      </p:sp>
      <p:sp>
        <p:nvSpPr>
          <p:cNvPr id="8" name="Rectángulo 7"/>
          <p:cNvSpPr/>
          <p:nvPr/>
        </p:nvSpPr>
        <p:spPr>
          <a:xfrm>
            <a:off x="7797800" y="2141145"/>
            <a:ext cx="6096000" cy="1477328"/>
          </a:xfrm>
          <a:prstGeom prst="rect">
            <a:avLst/>
          </a:prstGeom>
        </p:spPr>
        <p:txBody>
          <a:bodyPr>
            <a:spAutoFit/>
          </a:bodyPr>
          <a:lstStyle/>
          <a:p>
            <a:r>
              <a:rPr lang="es-MX" i="1" dirty="0">
                <a:solidFill>
                  <a:srgbClr val="FFC000"/>
                </a:solidFill>
                <a:latin typeface="Consolas" panose="020B0609020204030204" pitchFamily="49" charset="0"/>
              </a:rPr>
              <a:t>#caja3</a:t>
            </a:r>
          </a:p>
          <a:p>
            <a:r>
              <a:rPr lang="es-MX" i="1" dirty="0">
                <a:latin typeface="Consolas" panose="020B0609020204030204" pitchFamily="49" charset="0"/>
              </a:rPr>
              <a:t>{</a:t>
            </a:r>
          </a:p>
          <a:p>
            <a:r>
              <a:rPr lang="es-MX" i="1" dirty="0">
                <a:latin typeface="Consolas" panose="020B0609020204030204" pitchFamily="49" charset="0"/>
              </a:rPr>
              <a:t>  </a:t>
            </a:r>
            <a:r>
              <a:rPr lang="es-MX" i="1" dirty="0" err="1">
                <a:latin typeface="Consolas" panose="020B0609020204030204" pitchFamily="49" charset="0"/>
              </a:rPr>
              <a:t>border-radius</a:t>
            </a:r>
            <a:r>
              <a:rPr lang="es-MX" i="1" dirty="0">
                <a:latin typeface="Consolas" panose="020B0609020204030204" pitchFamily="49" charset="0"/>
              </a:rPr>
              <a:t>: 10px 30px;</a:t>
            </a:r>
          </a:p>
          <a:p>
            <a:r>
              <a:rPr lang="es-MX" i="1" dirty="0">
                <a:latin typeface="Consolas" panose="020B0609020204030204" pitchFamily="49" charset="0"/>
              </a:rPr>
              <a:t>  </a:t>
            </a:r>
            <a:r>
              <a:rPr lang="es-MX" i="1" dirty="0" err="1">
                <a:latin typeface="Consolas" panose="020B0609020204030204" pitchFamily="49" charset="0"/>
              </a:rPr>
              <a:t>background</a:t>
            </a:r>
            <a:r>
              <a:rPr lang="es-MX" i="1" dirty="0">
                <a:latin typeface="Consolas" panose="020B0609020204030204" pitchFamily="49" charset="0"/>
              </a:rPr>
              <a:t>-color: #00796b;</a:t>
            </a:r>
          </a:p>
          <a:p>
            <a:r>
              <a:rPr lang="es-MX" i="1" dirty="0">
                <a:latin typeface="Consolas" panose="020B0609020204030204" pitchFamily="49" charset="0"/>
              </a:rPr>
              <a:t>}</a:t>
            </a:r>
          </a:p>
        </p:txBody>
      </p:sp>
      <p:sp>
        <p:nvSpPr>
          <p:cNvPr id="9" name="Rectángulo 8"/>
          <p:cNvSpPr/>
          <p:nvPr/>
        </p:nvSpPr>
        <p:spPr>
          <a:xfrm>
            <a:off x="7797800" y="5119480"/>
            <a:ext cx="6096000" cy="1477328"/>
          </a:xfrm>
          <a:prstGeom prst="rect">
            <a:avLst/>
          </a:prstGeom>
        </p:spPr>
        <p:txBody>
          <a:bodyPr>
            <a:spAutoFit/>
          </a:bodyPr>
          <a:lstStyle/>
          <a:p>
            <a:r>
              <a:rPr lang="es-MX" i="1" dirty="0">
                <a:solidFill>
                  <a:srgbClr val="FFC000"/>
                </a:solidFill>
                <a:latin typeface="Consolas" panose="020B0609020204030204" pitchFamily="49" charset="0"/>
              </a:rPr>
              <a:t>#caja4</a:t>
            </a:r>
          </a:p>
          <a:p>
            <a:r>
              <a:rPr lang="es-MX" i="1" dirty="0">
                <a:latin typeface="Consolas" panose="020B0609020204030204" pitchFamily="49" charset="0"/>
              </a:rPr>
              <a:t>{</a:t>
            </a:r>
          </a:p>
          <a:p>
            <a:r>
              <a:rPr lang="es-MX" i="1" dirty="0">
                <a:latin typeface="Consolas" panose="020B0609020204030204" pitchFamily="49" charset="0"/>
              </a:rPr>
              <a:t>  </a:t>
            </a:r>
            <a:r>
              <a:rPr lang="es-MX" i="1" dirty="0" err="1">
                <a:latin typeface="Consolas" panose="020B0609020204030204" pitchFamily="49" charset="0"/>
              </a:rPr>
              <a:t>border-radius</a:t>
            </a:r>
            <a:r>
              <a:rPr lang="es-MX" i="1" dirty="0">
                <a:latin typeface="Consolas" panose="020B0609020204030204" pitchFamily="49" charset="0"/>
              </a:rPr>
              <a:t>: 100px;</a:t>
            </a:r>
          </a:p>
          <a:p>
            <a:r>
              <a:rPr lang="es-MX" i="1" dirty="0">
                <a:latin typeface="Consolas" panose="020B0609020204030204" pitchFamily="49" charset="0"/>
              </a:rPr>
              <a:t>  </a:t>
            </a:r>
            <a:r>
              <a:rPr lang="es-MX" i="1" dirty="0" err="1">
                <a:latin typeface="Consolas" panose="020B0609020204030204" pitchFamily="49" charset="0"/>
              </a:rPr>
              <a:t>background</a:t>
            </a:r>
            <a:r>
              <a:rPr lang="es-MX" i="1" dirty="0">
                <a:latin typeface="Consolas" panose="020B0609020204030204" pitchFamily="49" charset="0"/>
              </a:rPr>
              <a:t>-color: #00897b;</a:t>
            </a:r>
          </a:p>
          <a:p>
            <a:r>
              <a:rPr lang="es-MX" i="1" dirty="0">
                <a:latin typeface="Consolas" panose="020B0609020204030204" pitchFamily="49" charset="0"/>
              </a:rPr>
              <a:t>}</a:t>
            </a:r>
          </a:p>
        </p:txBody>
      </p:sp>
    </p:spTree>
    <p:extLst>
      <p:ext uri="{BB962C8B-B14F-4D97-AF65-F5344CB8AC3E}">
        <p14:creationId xmlns:p14="http://schemas.microsoft.com/office/powerpoint/2010/main" val="10766137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0" y="0"/>
            <a:ext cx="12192000" cy="6858000"/>
          </a:xfrm>
          <a:prstGeom prst="rect">
            <a:avLst/>
          </a:prstGeom>
          <a:solidFill>
            <a:srgbClr val="2121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Título 4"/>
          <p:cNvSpPr>
            <a:spLocks noGrp="1"/>
          </p:cNvSpPr>
          <p:nvPr>
            <p:ph type="title"/>
          </p:nvPr>
        </p:nvSpPr>
        <p:spPr>
          <a:xfrm>
            <a:off x="828175" y="1811837"/>
            <a:ext cx="4852988" cy="1617163"/>
          </a:xfrm>
        </p:spPr>
        <p:txBody>
          <a:bodyPr>
            <a:normAutofit/>
          </a:bodyPr>
          <a:lstStyle/>
          <a:p>
            <a:r>
              <a:rPr lang="es-MX" sz="3600" dirty="0" smtClean="0"/>
              <a:t>Introducción a CSS3</a:t>
            </a:r>
            <a:endParaRPr lang="es-MX" sz="3600" dirty="0"/>
          </a:p>
        </p:txBody>
      </p:sp>
      <p:pic>
        <p:nvPicPr>
          <p:cNvPr id="2" name="Marcador de posición de imagen 1"/>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5007" r="25007"/>
          <a:stretch>
            <a:fillRect/>
          </a:stretch>
        </p:blipFill>
        <p:spPr/>
      </p:pic>
    </p:spTree>
    <p:extLst>
      <p:ext uri="{BB962C8B-B14F-4D97-AF65-F5344CB8AC3E}">
        <p14:creationId xmlns:p14="http://schemas.microsoft.com/office/powerpoint/2010/main" val="36771638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Propiedad </a:t>
            </a:r>
            <a:r>
              <a:rPr lang="es-MX" dirty="0" err="1"/>
              <a:t>b</a:t>
            </a:r>
            <a:r>
              <a:rPr lang="es-MX" dirty="0" err="1" smtClean="0"/>
              <a:t>order-image</a:t>
            </a:r>
            <a:endParaRPr lang="es-MX" dirty="0"/>
          </a:p>
        </p:txBody>
      </p:sp>
      <p:sp>
        <p:nvSpPr>
          <p:cNvPr id="3" name="Marcador de contenido 2"/>
          <p:cNvSpPr>
            <a:spLocks noGrp="1"/>
          </p:cNvSpPr>
          <p:nvPr>
            <p:ph idx="1"/>
          </p:nvPr>
        </p:nvSpPr>
        <p:spPr>
          <a:xfrm>
            <a:off x="437712" y="2527300"/>
            <a:ext cx="5531288" cy="1803400"/>
          </a:xfrm>
        </p:spPr>
        <p:txBody>
          <a:bodyPr/>
          <a:lstStyle/>
          <a:p>
            <a:pPr marL="0" indent="0">
              <a:buNone/>
            </a:pPr>
            <a:r>
              <a:rPr lang="es-MX" dirty="0"/>
              <a:t>La propiedad </a:t>
            </a:r>
            <a:r>
              <a:rPr lang="es-MX" dirty="0" err="1"/>
              <a:t>border-image</a:t>
            </a:r>
            <a:r>
              <a:rPr lang="es-MX" dirty="0"/>
              <a:t> toma una imagen y la utiliza como patrón. De acuerdo a los valores otorgados, la imagen es cortada como un pastel, las partes obtenidas son luego ubicadas alrededor del objeto para construir el </a:t>
            </a:r>
            <a:r>
              <a:rPr lang="es-MX" dirty="0" smtClean="0"/>
              <a:t>borde</a:t>
            </a:r>
            <a:endParaRPr lang="es-MX" dirty="0"/>
          </a:p>
        </p:txBody>
      </p:sp>
      <p:pic>
        <p:nvPicPr>
          <p:cNvPr id="3074" name="Picture 2" descr="http://www.w3schools.com/css/bord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4375" y="3429000"/>
            <a:ext cx="1635125" cy="1635125"/>
          </a:xfrm>
          <a:prstGeom prst="rect">
            <a:avLst/>
          </a:prstGeom>
          <a:noFill/>
          <a:extLst>
            <a:ext uri="{909E8E84-426E-40DD-AFC4-6F175D3DCCD1}">
              <a14:hiddenFill xmlns:a14="http://schemas.microsoft.com/office/drawing/2010/main">
                <a:solidFill>
                  <a:srgbClr val="FFFFFF"/>
                </a:solidFill>
              </a14:hiddenFill>
            </a:ext>
          </a:extLst>
        </p:spPr>
      </p:pic>
      <p:sp>
        <p:nvSpPr>
          <p:cNvPr id="5" name="Abrir corchete 4"/>
          <p:cNvSpPr/>
          <p:nvPr/>
        </p:nvSpPr>
        <p:spPr>
          <a:xfrm rot="5400000">
            <a:off x="8440738" y="3005137"/>
            <a:ext cx="317500" cy="530225"/>
          </a:xfrm>
          <a:prstGeom prst="leftBracket">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7" name="Abrir corchete 6"/>
          <p:cNvSpPr/>
          <p:nvPr/>
        </p:nvSpPr>
        <p:spPr>
          <a:xfrm rot="10800000">
            <a:off x="9931401" y="3429000"/>
            <a:ext cx="317500" cy="530225"/>
          </a:xfrm>
          <a:prstGeom prst="leftBracket">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6" name="CuadroTexto 5"/>
          <p:cNvSpPr txBox="1"/>
          <p:nvPr/>
        </p:nvSpPr>
        <p:spPr>
          <a:xfrm>
            <a:off x="8245064" y="2716252"/>
            <a:ext cx="708848" cy="369332"/>
          </a:xfrm>
          <a:prstGeom prst="rect">
            <a:avLst/>
          </a:prstGeom>
          <a:noFill/>
        </p:spPr>
        <p:txBody>
          <a:bodyPr wrap="none" rtlCol="0">
            <a:spAutoFit/>
          </a:bodyPr>
          <a:lstStyle/>
          <a:p>
            <a:r>
              <a:rPr lang="es-MX" dirty="0" smtClean="0"/>
              <a:t>30px</a:t>
            </a:r>
            <a:endParaRPr lang="es-MX" dirty="0"/>
          </a:p>
        </p:txBody>
      </p:sp>
      <p:sp>
        <p:nvSpPr>
          <p:cNvPr id="9" name="CuadroTexto 8"/>
          <p:cNvSpPr txBox="1"/>
          <p:nvPr/>
        </p:nvSpPr>
        <p:spPr>
          <a:xfrm rot="5400000">
            <a:off x="10148476" y="3509446"/>
            <a:ext cx="708848" cy="369332"/>
          </a:xfrm>
          <a:prstGeom prst="rect">
            <a:avLst/>
          </a:prstGeom>
          <a:noFill/>
        </p:spPr>
        <p:txBody>
          <a:bodyPr wrap="none" rtlCol="0">
            <a:spAutoFit/>
          </a:bodyPr>
          <a:lstStyle/>
          <a:p>
            <a:r>
              <a:rPr lang="es-MX" dirty="0" smtClean="0"/>
              <a:t>30px</a:t>
            </a:r>
            <a:endParaRPr lang="es-MX" dirty="0"/>
          </a:p>
        </p:txBody>
      </p:sp>
      <p:sp>
        <p:nvSpPr>
          <p:cNvPr id="8" name="Rectángulo 7"/>
          <p:cNvSpPr/>
          <p:nvPr/>
        </p:nvSpPr>
        <p:spPr>
          <a:xfrm>
            <a:off x="360270" y="5064125"/>
            <a:ext cx="5686172" cy="400110"/>
          </a:xfrm>
          <a:prstGeom prst="rect">
            <a:avLst/>
          </a:prstGeom>
        </p:spPr>
        <p:txBody>
          <a:bodyPr wrap="none">
            <a:spAutoFit/>
          </a:bodyPr>
          <a:lstStyle/>
          <a:p>
            <a:r>
              <a:rPr lang="es-MX" sz="2000" i="1" dirty="0" err="1">
                <a:latin typeface="Consolas" panose="020B0609020204030204" pitchFamily="49" charset="0"/>
              </a:rPr>
              <a:t>border-image</a:t>
            </a:r>
            <a:r>
              <a:rPr lang="es-MX" sz="2000" i="1" dirty="0">
                <a:latin typeface="Consolas" panose="020B0609020204030204" pitchFamily="49" charset="0"/>
              </a:rPr>
              <a:t>: </a:t>
            </a:r>
            <a:r>
              <a:rPr lang="es-MX" sz="2000" i="1" dirty="0" err="1">
                <a:latin typeface="Consolas" panose="020B0609020204030204" pitchFamily="49" charset="0"/>
              </a:rPr>
              <a:t>url</a:t>
            </a:r>
            <a:r>
              <a:rPr lang="es-MX" sz="2000" i="1" dirty="0">
                <a:latin typeface="Consolas" panose="020B0609020204030204" pitchFamily="49" charset="0"/>
              </a:rPr>
              <a:t>(border.png) 30 round;</a:t>
            </a:r>
          </a:p>
        </p:txBody>
      </p:sp>
    </p:spTree>
    <p:extLst>
      <p:ext uri="{BB962C8B-B14F-4D97-AF65-F5344CB8AC3E}">
        <p14:creationId xmlns:p14="http://schemas.microsoft.com/office/powerpoint/2010/main" val="17619548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Juguemos con </a:t>
            </a:r>
            <a:r>
              <a:rPr lang="es-MX" dirty="0" err="1" smtClean="0"/>
              <a:t>border-image</a:t>
            </a:r>
            <a:endParaRPr lang="es-MX" dirty="0"/>
          </a:p>
        </p:txBody>
      </p:sp>
      <p:sp>
        <p:nvSpPr>
          <p:cNvPr id="4" name="Rectángulo 3"/>
          <p:cNvSpPr/>
          <p:nvPr/>
        </p:nvSpPr>
        <p:spPr>
          <a:xfrm>
            <a:off x="353811" y="4247634"/>
            <a:ext cx="5261377" cy="369332"/>
          </a:xfrm>
          <a:prstGeom prst="rect">
            <a:avLst/>
          </a:prstGeom>
        </p:spPr>
        <p:txBody>
          <a:bodyPr wrap="none">
            <a:spAutoFit/>
          </a:bodyPr>
          <a:lstStyle/>
          <a:p>
            <a:r>
              <a:rPr lang="es-MX" dirty="0">
                <a:latin typeface="Consolas" panose="020B0609020204030204" pitchFamily="49" charset="0"/>
              </a:rPr>
              <a:t>&lt;</a:t>
            </a:r>
            <a:r>
              <a:rPr lang="es-MX" dirty="0" err="1">
                <a:latin typeface="Consolas" panose="020B0609020204030204" pitchFamily="49" charset="0"/>
              </a:rPr>
              <a:t>header</a:t>
            </a:r>
            <a:r>
              <a:rPr lang="es-MX" dirty="0">
                <a:latin typeface="Consolas" panose="020B0609020204030204" pitchFamily="49" charset="0"/>
              </a:rPr>
              <a:t>&gt;Bienvenidos a mi pagina&lt;/</a:t>
            </a:r>
            <a:r>
              <a:rPr lang="es-MX" dirty="0" err="1">
                <a:latin typeface="Consolas" panose="020B0609020204030204" pitchFamily="49" charset="0"/>
              </a:rPr>
              <a:t>header</a:t>
            </a:r>
            <a:r>
              <a:rPr lang="es-MX" dirty="0">
                <a:latin typeface="Consolas" panose="020B0609020204030204" pitchFamily="49" charset="0"/>
              </a:rPr>
              <a:t>&gt;</a:t>
            </a:r>
          </a:p>
        </p:txBody>
      </p:sp>
      <p:sp>
        <p:nvSpPr>
          <p:cNvPr id="5" name="Rectángulo 4"/>
          <p:cNvSpPr/>
          <p:nvPr/>
        </p:nvSpPr>
        <p:spPr>
          <a:xfrm>
            <a:off x="6426200" y="3555137"/>
            <a:ext cx="6096000" cy="1754326"/>
          </a:xfrm>
          <a:prstGeom prst="rect">
            <a:avLst/>
          </a:prstGeom>
        </p:spPr>
        <p:txBody>
          <a:bodyPr>
            <a:spAutoFit/>
          </a:bodyPr>
          <a:lstStyle/>
          <a:p>
            <a:r>
              <a:rPr lang="es-MX" i="1" dirty="0" err="1">
                <a:latin typeface="Consolas" panose="020B0609020204030204" pitchFamily="49" charset="0"/>
              </a:rPr>
              <a:t>header</a:t>
            </a:r>
            <a:endParaRPr lang="es-MX" i="1" dirty="0">
              <a:latin typeface="Consolas" panose="020B0609020204030204" pitchFamily="49" charset="0"/>
            </a:endParaRPr>
          </a:p>
          <a:p>
            <a:r>
              <a:rPr lang="es-MX" i="1" dirty="0">
                <a:latin typeface="Consolas" panose="020B0609020204030204" pitchFamily="49" charset="0"/>
              </a:rPr>
              <a:t>{</a:t>
            </a:r>
          </a:p>
          <a:p>
            <a:r>
              <a:rPr lang="es-MX" i="1" dirty="0">
                <a:latin typeface="Consolas" panose="020B0609020204030204" pitchFamily="49" charset="0"/>
              </a:rPr>
              <a:t>  </a:t>
            </a:r>
            <a:r>
              <a:rPr lang="es-MX" i="1" dirty="0" err="1">
                <a:latin typeface="Consolas" panose="020B0609020204030204" pitchFamily="49" charset="0"/>
              </a:rPr>
              <a:t>border</a:t>
            </a:r>
            <a:r>
              <a:rPr lang="es-MX" i="1" dirty="0">
                <a:latin typeface="Consolas" panose="020B0609020204030204" pitchFamily="49" charset="0"/>
              </a:rPr>
              <a:t>: 20px </a:t>
            </a:r>
            <a:r>
              <a:rPr lang="es-MX" i="1" dirty="0" err="1">
                <a:latin typeface="Consolas" panose="020B0609020204030204" pitchFamily="49" charset="0"/>
              </a:rPr>
              <a:t>solid</a:t>
            </a:r>
            <a:r>
              <a:rPr lang="es-MX" i="1" dirty="0">
                <a:latin typeface="Consolas" panose="020B0609020204030204" pitchFamily="49" charset="0"/>
              </a:rPr>
              <a:t> </a:t>
            </a:r>
            <a:r>
              <a:rPr lang="es-MX" i="1" dirty="0" err="1">
                <a:latin typeface="Consolas" panose="020B0609020204030204" pitchFamily="49" charset="0"/>
              </a:rPr>
              <a:t>transparent</a:t>
            </a:r>
            <a:r>
              <a:rPr lang="es-MX" i="1" dirty="0">
                <a:latin typeface="Consolas" panose="020B0609020204030204" pitchFamily="49" charset="0"/>
              </a:rPr>
              <a:t>;</a:t>
            </a:r>
          </a:p>
          <a:p>
            <a:r>
              <a:rPr lang="es-MX" i="1" dirty="0">
                <a:latin typeface="Consolas" panose="020B0609020204030204" pitchFamily="49" charset="0"/>
              </a:rPr>
              <a:t>  </a:t>
            </a:r>
            <a:r>
              <a:rPr lang="es-MX" i="1" dirty="0" err="1">
                <a:latin typeface="Consolas" panose="020B0609020204030204" pitchFamily="49" charset="0"/>
              </a:rPr>
              <a:t>height</a:t>
            </a:r>
            <a:r>
              <a:rPr lang="es-MX" i="1" dirty="0">
                <a:latin typeface="Consolas" panose="020B0609020204030204" pitchFamily="49" charset="0"/>
              </a:rPr>
              <a:t>: 200px;</a:t>
            </a:r>
          </a:p>
          <a:p>
            <a:r>
              <a:rPr lang="es-MX" i="1" dirty="0">
                <a:latin typeface="Consolas" panose="020B0609020204030204" pitchFamily="49" charset="0"/>
              </a:rPr>
              <a:t>  </a:t>
            </a:r>
            <a:r>
              <a:rPr lang="es-MX" i="1" dirty="0" err="1">
                <a:latin typeface="Consolas" panose="020B0609020204030204" pitchFamily="49" charset="0"/>
              </a:rPr>
              <a:t>border-image</a:t>
            </a:r>
            <a:r>
              <a:rPr lang="es-MX" i="1" dirty="0">
                <a:latin typeface="Consolas" panose="020B0609020204030204" pitchFamily="49" charset="0"/>
              </a:rPr>
              <a:t>: </a:t>
            </a:r>
            <a:r>
              <a:rPr lang="es-MX" i="1" dirty="0" err="1">
                <a:latin typeface="Consolas" panose="020B0609020204030204" pitchFamily="49" charset="0"/>
              </a:rPr>
              <a:t>url</a:t>
            </a:r>
            <a:r>
              <a:rPr lang="es-MX" i="1" dirty="0">
                <a:latin typeface="Consolas" panose="020B0609020204030204" pitchFamily="49" charset="0"/>
              </a:rPr>
              <a:t>(border.png) 30 round;</a:t>
            </a:r>
          </a:p>
          <a:p>
            <a:r>
              <a:rPr lang="es-MX" i="1" dirty="0">
                <a:latin typeface="Consolas" panose="020B0609020204030204" pitchFamily="49" charset="0"/>
              </a:rPr>
              <a:t>}</a:t>
            </a:r>
          </a:p>
        </p:txBody>
      </p:sp>
      <p:sp>
        <p:nvSpPr>
          <p:cNvPr id="6" name="CuadroTexto 5"/>
          <p:cNvSpPr txBox="1"/>
          <p:nvPr/>
        </p:nvSpPr>
        <p:spPr>
          <a:xfrm>
            <a:off x="7193434" y="2601801"/>
            <a:ext cx="2961330" cy="461665"/>
          </a:xfrm>
          <a:prstGeom prst="rect">
            <a:avLst/>
          </a:prstGeom>
          <a:noFill/>
        </p:spPr>
        <p:txBody>
          <a:bodyPr wrap="square" rtlCol="0">
            <a:spAutoFit/>
          </a:bodyPr>
          <a:lstStyle/>
          <a:p>
            <a:pPr algn="ctr"/>
            <a:r>
              <a:rPr lang="es-MX" sz="2400" dirty="0" smtClean="0"/>
              <a:t>CSS</a:t>
            </a:r>
            <a:endParaRPr lang="es-MX" sz="2400" dirty="0"/>
          </a:p>
        </p:txBody>
      </p:sp>
      <p:sp>
        <p:nvSpPr>
          <p:cNvPr id="7" name="CuadroTexto 6"/>
          <p:cNvSpPr txBox="1"/>
          <p:nvPr/>
        </p:nvSpPr>
        <p:spPr>
          <a:xfrm>
            <a:off x="1173634" y="2601802"/>
            <a:ext cx="2961330" cy="461665"/>
          </a:xfrm>
          <a:prstGeom prst="rect">
            <a:avLst/>
          </a:prstGeom>
          <a:noFill/>
        </p:spPr>
        <p:txBody>
          <a:bodyPr wrap="square" rtlCol="0">
            <a:spAutoFit/>
          </a:bodyPr>
          <a:lstStyle/>
          <a:p>
            <a:pPr algn="ctr"/>
            <a:r>
              <a:rPr lang="es-MX" sz="2400" dirty="0" smtClean="0"/>
              <a:t>HTML</a:t>
            </a:r>
            <a:endParaRPr lang="es-MX" sz="2400" dirty="0"/>
          </a:p>
        </p:txBody>
      </p:sp>
    </p:spTree>
    <p:extLst>
      <p:ext uri="{BB962C8B-B14F-4D97-AF65-F5344CB8AC3E}">
        <p14:creationId xmlns:p14="http://schemas.microsoft.com/office/powerpoint/2010/main" val="21299083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Propiedad </a:t>
            </a:r>
            <a:r>
              <a:rPr lang="es-MX" dirty="0" err="1" smtClean="0"/>
              <a:t>background</a:t>
            </a:r>
            <a:endParaRPr lang="es-MX" dirty="0"/>
          </a:p>
        </p:txBody>
      </p:sp>
      <p:sp>
        <p:nvSpPr>
          <p:cNvPr id="3" name="Marcador de contenido 2"/>
          <p:cNvSpPr>
            <a:spLocks noGrp="1"/>
          </p:cNvSpPr>
          <p:nvPr>
            <p:ph idx="1"/>
          </p:nvPr>
        </p:nvSpPr>
        <p:spPr>
          <a:xfrm>
            <a:off x="810000" y="2096875"/>
            <a:ext cx="10829986" cy="1208301"/>
          </a:xfrm>
        </p:spPr>
        <p:txBody>
          <a:bodyPr/>
          <a:lstStyle/>
          <a:p>
            <a:pPr marL="0" indent="0">
              <a:buNone/>
            </a:pPr>
            <a:r>
              <a:rPr lang="es-MX" dirty="0" smtClean="0"/>
              <a:t>La propiedad </a:t>
            </a:r>
            <a:r>
              <a:rPr lang="es-MX" dirty="0" err="1" smtClean="0"/>
              <a:t>background</a:t>
            </a:r>
            <a:r>
              <a:rPr lang="es-MX" dirty="0" smtClean="0"/>
              <a:t> nos sirve para definir un fondo para un elemento puede ser un color, una imagen o un degradado. </a:t>
            </a:r>
            <a:endParaRPr lang="es-MX" dirty="0"/>
          </a:p>
        </p:txBody>
      </p:sp>
      <p:sp>
        <p:nvSpPr>
          <p:cNvPr id="4" name="Rectángulo 3"/>
          <p:cNvSpPr/>
          <p:nvPr/>
        </p:nvSpPr>
        <p:spPr>
          <a:xfrm>
            <a:off x="4704912" y="3572773"/>
            <a:ext cx="5507476" cy="2862322"/>
          </a:xfrm>
          <a:prstGeom prst="rect">
            <a:avLst/>
          </a:prstGeom>
        </p:spPr>
        <p:txBody>
          <a:bodyPr wrap="square">
            <a:spAutoFit/>
          </a:bodyPr>
          <a:lstStyle/>
          <a:p>
            <a:r>
              <a:rPr lang="en-US" i="1" dirty="0">
                <a:latin typeface="Consolas" panose="020B0609020204030204" pitchFamily="49" charset="0"/>
              </a:rPr>
              <a:t>background-color</a:t>
            </a:r>
          </a:p>
          <a:p>
            <a:r>
              <a:rPr lang="en-US" i="1" dirty="0" smtClean="0">
                <a:latin typeface="Consolas" panose="020B0609020204030204" pitchFamily="49" charset="0"/>
              </a:rPr>
              <a:t>background-image</a:t>
            </a:r>
          </a:p>
          <a:p>
            <a:r>
              <a:rPr lang="en-US" i="1" dirty="0" smtClean="0">
                <a:latin typeface="Consolas" panose="020B0609020204030204" pitchFamily="49" charset="0"/>
              </a:rPr>
              <a:t>background-repeat</a:t>
            </a:r>
          </a:p>
          <a:p>
            <a:r>
              <a:rPr lang="en-US" i="1" dirty="0" smtClean="0">
                <a:latin typeface="Consolas" panose="020B0609020204030204" pitchFamily="49" charset="0"/>
              </a:rPr>
              <a:t>background-attachment</a:t>
            </a:r>
            <a:endParaRPr lang="en-US" i="1" dirty="0">
              <a:latin typeface="Consolas" panose="020B0609020204030204" pitchFamily="49" charset="0"/>
            </a:endParaRPr>
          </a:p>
          <a:p>
            <a:r>
              <a:rPr lang="en-US" i="1" dirty="0" smtClean="0">
                <a:latin typeface="Consolas" panose="020B0609020204030204" pitchFamily="49" charset="0"/>
              </a:rPr>
              <a:t>background-position</a:t>
            </a:r>
          </a:p>
          <a:p>
            <a:r>
              <a:rPr lang="en-US" b="1" i="1" dirty="0" smtClean="0">
                <a:latin typeface="Consolas" panose="020B0609020204030204" pitchFamily="49" charset="0"/>
              </a:rPr>
              <a:t>background-size</a:t>
            </a:r>
          </a:p>
          <a:p>
            <a:r>
              <a:rPr lang="en-US" b="1" i="1" dirty="0" smtClean="0">
                <a:latin typeface="Consolas" panose="020B0609020204030204" pitchFamily="49" charset="0"/>
              </a:rPr>
              <a:t>background-origin</a:t>
            </a:r>
            <a:endParaRPr lang="en-US" b="1" i="1" dirty="0">
              <a:latin typeface="Consolas" panose="020B0609020204030204" pitchFamily="49" charset="0"/>
            </a:endParaRPr>
          </a:p>
          <a:p>
            <a:r>
              <a:rPr lang="en-US" b="1" i="1" dirty="0" smtClean="0">
                <a:latin typeface="Consolas" panose="020B0609020204030204" pitchFamily="49" charset="0"/>
              </a:rPr>
              <a:t>background-clip</a:t>
            </a:r>
            <a:endParaRPr lang="en-US" b="1" i="1" dirty="0">
              <a:latin typeface="Consolas" panose="020B0609020204030204" pitchFamily="49" charset="0"/>
            </a:endParaRPr>
          </a:p>
          <a:p>
            <a:endParaRPr lang="en-US" dirty="0" smtClean="0"/>
          </a:p>
          <a:p>
            <a:endParaRPr lang="en-US" dirty="0"/>
          </a:p>
        </p:txBody>
      </p:sp>
    </p:spTree>
    <p:extLst>
      <p:ext uri="{BB962C8B-B14F-4D97-AF65-F5344CB8AC3E}">
        <p14:creationId xmlns:p14="http://schemas.microsoft.com/office/powerpoint/2010/main" val="2637313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Propiedades del </a:t>
            </a:r>
            <a:r>
              <a:rPr lang="es-MX" dirty="0" err="1" smtClean="0"/>
              <a:t>background</a:t>
            </a:r>
            <a:r>
              <a:rPr lang="es-MX" dirty="0" smtClean="0"/>
              <a:t>.</a:t>
            </a:r>
            <a:endParaRPr lang="es-MX" dirty="0"/>
          </a:p>
        </p:txBody>
      </p:sp>
      <p:sp>
        <p:nvSpPr>
          <p:cNvPr id="3" name="Marcador de contenido 2"/>
          <p:cNvSpPr>
            <a:spLocks noGrp="1"/>
          </p:cNvSpPr>
          <p:nvPr>
            <p:ph idx="1"/>
          </p:nvPr>
        </p:nvSpPr>
        <p:spPr/>
        <p:txBody>
          <a:bodyPr/>
          <a:lstStyle/>
          <a:p>
            <a:r>
              <a:rPr lang="es-MX" b="1" dirty="0" err="1" smtClean="0"/>
              <a:t>Background</a:t>
            </a:r>
            <a:r>
              <a:rPr lang="es-MX" b="1" dirty="0" smtClean="0"/>
              <a:t>-color</a:t>
            </a:r>
            <a:r>
              <a:rPr lang="es-MX" dirty="0" smtClean="0"/>
              <a:t>: Nos sirve para definir un color de fondo a un elemento.</a:t>
            </a:r>
          </a:p>
          <a:p>
            <a:pPr marL="0" indent="0">
              <a:buNone/>
            </a:pPr>
            <a:endParaRPr lang="es-MX" dirty="0" smtClean="0"/>
          </a:p>
          <a:p>
            <a:r>
              <a:rPr lang="es-MX" b="1" dirty="0" err="1"/>
              <a:t>B</a:t>
            </a:r>
            <a:r>
              <a:rPr lang="es-MX" b="1" dirty="0" err="1" smtClean="0"/>
              <a:t>ackground</a:t>
            </a:r>
            <a:r>
              <a:rPr lang="es-MX" b="1" dirty="0" smtClean="0"/>
              <a:t> –</a:t>
            </a:r>
            <a:r>
              <a:rPr lang="es-MX" b="1" dirty="0" err="1" smtClean="0"/>
              <a:t>image</a:t>
            </a:r>
            <a:r>
              <a:rPr lang="es-MX" dirty="0" smtClean="0"/>
              <a:t>: Esta propiedad sirve para definir una imagen de fondo para un elemento.</a:t>
            </a:r>
          </a:p>
          <a:p>
            <a:endParaRPr lang="es-MX" dirty="0" smtClean="0"/>
          </a:p>
          <a:p>
            <a:r>
              <a:rPr lang="es-MX" b="1" dirty="0" err="1" smtClean="0"/>
              <a:t>Background-repeat</a:t>
            </a:r>
            <a:r>
              <a:rPr lang="es-MX" dirty="0" smtClean="0"/>
              <a:t>: Por defecto las imágenes de fondo se repiten horizontalmente y verticalmente  </a:t>
            </a:r>
            <a:endParaRPr lang="es-MX" dirty="0"/>
          </a:p>
        </p:txBody>
      </p:sp>
    </p:spTree>
    <p:extLst>
      <p:ext uri="{BB962C8B-B14F-4D97-AF65-F5344CB8AC3E}">
        <p14:creationId xmlns:p14="http://schemas.microsoft.com/office/powerpoint/2010/main" val="1048756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Propiedades del </a:t>
            </a:r>
            <a:r>
              <a:rPr lang="es-MX" dirty="0" err="1" smtClean="0"/>
              <a:t>background</a:t>
            </a:r>
            <a:endParaRPr lang="es-MX" dirty="0"/>
          </a:p>
        </p:txBody>
      </p:sp>
      <p:sp>
        <p:nvSpPr>
          <p:cNvPr id="3" name="Marcador de contenido 2"/>
          <p:cNvSpPr>
            <a:spLocks noGrp="1"/>
          </p:cNvSpPr>
          <p:nvPr>
            <p:ph idx="1"/>
          </p:nvPr>
        </p:nvSpPr>
        <p:spPr>
          <a:xfrm>
            <a:off x="810000" y="2719829"/>
            <a:ext cx="10554574" cy="3636511"/>
          </a:xfrm>
        </p:spPr>
        <p:txBody>
          <a:bodyPr/>
          <a:lstStyle/>
          <a:p>
            <a:r>
              <a:rPr lang="es-MX" b="1" dirty="0" err="1" smtClean="0"/>
              <a:t>Background-attachment</a:t>
            </a:r>
            <a:r>
              <a:rPr lang="es-MX" dirty="0" smtClean="0"/>
              <a:t>: Si deseamos que la imagen de fondo se quede fija y no se vaya con el </a:t>
            </a:r>
            <a:r>
              <a:rPr lang="es-MX" dirty="0" err="1" smtClean="0"/>
              <a:t>scroll</a:t>
            </a:r>
            <a:r>
              <a:rPr lang="es-MX" dirty="0" smtClean="0"/>
              <a:t> la propiedad </a:t>
            </a:r>
            <a:r>
              <a:rPr lang="es-MX" dirty="0" err="1" smtClean="0"/>
              <a:t>background</a:t>
            </a:r>
            <a:r>
              <a:rPr lang="es-MX" dirty="0" smtClean="0"/>
              <a:t> </a:t>
            </a:r>
            <a:r>
              <a:rPr lang="es-MX" dirty="0" err="1" smtClean="0"/>
              <a:t>attachment</a:t>
            </a:r>
            <a:r>
              <a:rPr lang="es-MX" dirty="0" smtClean="0"/>
              <a:t> es lo que necesitamos</a:t>
            </a:r>
          </a:p>
          <a:p>
            <a:pPr marL="0" indent="0">
              <a:buNone/>
            </a:pPr>
            <a:endParaRPr lang="es-MX" dirty="0" smtClean="0"/>
          </a:p>
          <a:p>
            <a:r>
              <a:rPr lang="es-MX" b="1" dirty="0" err="1" smtClean="0"/>
              <a:t>Background</a:t>
            </a:r>
            <a:r>
              <a:rPr lang="es-MX" b="1" dirty="0" smtClean="0"/>
              <a:t>-position</a:t>
            </a:r>
            <a:r>
              <a:rPr lang="es-MX" dirty="0" smtClean="0"/>
              <a:t>: Supongamos que tenemos una imagen, y encima de esa imagen escribimos algo de texto. Esta propiedad nos permite mover el fondo de manera tal que el texto resalte. </a:t>
            </a:r>
          </a:p>
          <a:p>
            <a:endParaRPr lang="es-MX" dirty="0"/>
          </a:p>
          <a:p>
            <a:r>
              <a:rPr lang="es-MX" b="1" dirty="0" err="1" smtClean="0"/>
              <a:t>Background-size</a:t>
            </a:r>
            <a:r>
              <a:rPr lang="es-MX" dirty="0" smtClean="0"/>
              <a:t>: Esta propiedad nos permite especificar el tamaño de las imágenes de fondo. </a:t>
            </a:r>
          </a:p>
          <a:p>
            <a:endParaRPr lang="es-MX" dirty="0" smtClean="0"/>
          </a:p>
          <a:p>
            <a:endParaRPr lang="es-MX" dirty="0"/>
          </a:p>
        </p:txBody>
      </p:sp>
    </p:spTree>
    <p:extLst>
      <p:ext uri="{BB962C8B-B14F-4D97-AF65-F5344CB8AC3E}">
        <p14:creationId xmlns:p14="http://schemas.microsoft.com/office/powerpoint/2010/main" val="18053776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Propiedades del </a:t>
            </a:r>
            <a:r>
              <a:rPr lang="es-MX" dirty="0" err="1" smtClean="0"/>
              <a:t>background</a:t>
            </a:r>
            <a:endParaRPr lang="es-MX" dirty="0"/>
          </a:p>
        </p:txBody>
      </p:sp>
      <p:sp>
        <p:nvSpPr>
          <p:cNvPr id="3" name="Marcador de contenido 2"/>
          <p:cNvSpPr>
            <a:spLocks noGrp="1"/>
          </p:cNvSpPr>
          <p:nvPr>
            <p:ph idx="1"/>
          </p:nvPr>
        </p:nvSpPr>
        <p:spPr/>
        <p:txBody>
          <a:bodyPr/>
          <a:lstStyle/>
          <a:p>
            <a:r>
              <a:rPr lang="es-MX" b="1" dirty="0" err="1" smtClean="0"/>
              <a:t>Background-origin</a:t>
            </a:r>
            <a:r>
              <a:rPr lang="es-MX" dirty="0" smtClean="0"/>
              <a:t>: Esta propiedad especifica en donde se posicionara </a:t>
            </a:r>
            <a:r>
              <a:rPr lang="es-MX" dirty="0" err="1" smtClean="0"/>
              <a:t>lq</a:t>
            </a:r>
            <a:r>
              <a:rPr lang="es-MX" dirty="0" smtClean="0"/>
              <a:t> imagen de fondo. </a:t>
            </a:r>
          </a:p>
          <a:p>
            <a:endParaRPr lang="es-MX" dirty="0"/>
          </a:p>
          <a:p>
            <a:r>
              <a:rPr lang="es-MX" b="1" dirty="0" err="1" smtClean="0"/>
              <a:t>Background</a:t>
            </a:r>
            <a:r>
              <a:rPr lang="es-MX" b="1" dirty="0" smtClean="0"/>
              <a:t>-clip</a:t>
            </a:r>
            <a:r>
              <a:rPr lang="es-MX" dirty="0" smtClean="0"/>
              <a:t>: Esta propiedad sirve para especificar el área en la que se va a pintar el fondo.</a:t>
            </a:r>
            <a:endParaRPr lang="es-MX" dirty="0"/>
          </a:p>
        </p:txBody>
      </p:sp>
    </p:spTree>
    <p:extLst>
      <p:ext uri="{BB962C8B-B14F-4D97-AF65-F5344CB8AC3E}">
        <p14:creationId xmlns:p14="http://schemas.microsoft.com/office/powerpoint/2010/main" val="33099877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Colores CSS3</a:t>
            </a:r>
            <a:endParaRPr lang="es-MX" dirty="0"/>
          </a:p>
        </p:txBody>
      </p:sp>
      <p:sp>
        <p:nvSpPr>
          <p:cNvPr id="3" name="Marcador de contenido 2"/>
          <p:cNvSpPr>
            <a:spLocks noGrp="1"/>
          </p:cNvSpPr>
          <p:nvPr>
            <p:ph idx="1"/>
          </p:nvPr>
        </p:nvSpPr>
        <p:spPr/>
        <p:txBody>
          <a:bodyPr/>
          <a:lstStyle/>
          <a:p>
            <a:pPr marL="0" indent="0">
              <a:buNone/>
            </a:pPr>
            <a:endParaRPr lang="es-MX" dirty="0"/>
          </a:p>
          <a:p>
            <a:pPr marL="0" indent="0">
              <a:buNone/>
            </a:pPr>
            <a:endParaRPr lang="es-MX" dirty="0" smtClean="0"/>
          </a:p>
        </p:txBody>
      </p:sp>
      <p:pic>
        <p:nvPicPr>
          <p:cNvPr id="1026" name="Picture 2" descr="http://l4c.me/uploads/rgba-1297415110_full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2682" y="2662311"/>
            <a:ext cx="3333750" cy="333375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6095999" y="4144520"/>
            <a:ext cx="4533613" cy="369332"/>
          </a:xfrm>
          <a:prstGeom prst="rect">
            <a:avLst/>
          </a:prstGeom>
          <a:noFill/>
        </p:spPr>
        <p:txBody>
          <a:bodyPr wrap="none" rtlCol="0">
            <a:spAutoFit/>
          </a:bodyPr>
          <a:lstStyle/>
          <a:p>
            <a:r>
              <a:rPr lang="es-MX" dirty="0" err="1" smtClean="0"/>
              <a:t>background</a:t>
            </a:r>
            <a:r>
              <a:rPr lang="es-MX" dirty="0" smtClean="0"/>
              <a:t>-color: </a:t>
            </a:r>
            <a:r>
              <a:rPr lang="es-MX" dirty="0" err="1" smtClean="0"/>
              <a:t>rgba</a:t>
            </a:r>
            <a:r>
              <a:rPr lang="es-MX" dirty="0" smtClean="0"/>
              <a:t>(0,100,200,0.7);</a:t>
            </a:r>
            <a:endParaRPr lang="es-MX" dirty="0"/>
          </a:p>
        </p:txBody>
      </p:sp>
      <p:sp>
        <p:nvSpPr>
          <p:cNvPr id="8" name="CuadroTexto 7"/>
          <p:cNvSpPr txBox="1"/>
          <p:nvPr/>
        </p:nvSpPr>
        <p:spPr>
          <a:xfrm>
            <a:off x="5576746" y="1969479"/>
            <a:ext cx="1043876" cy="461665"/>
          </a:xfrm>
          <a:prstGeom prst="rect">
            <a:avLst/>
          </a:prstGeom>
          <a:noFill/>
        </p:spPr>
        <p:txBody>
          <a:bodyPr wrap="none" rtlCol="0">
            <a:spAutoFit/>
          </a:bodyPr>
          <a:lstStyle/>
          <a:p>
            <a:r>
              <a:rPr lang="es-MX" sz="2400" dirty="0" smtClean="0"/>
              <a:t>RGBA</a:t>
            </a:r>
            <a:endParaRPr lang="es-MX" sz="2400" dirty="0"/>
          </a:p>
        </p:txBody>
      </p:sp>
    </p:spTree>
    <p:extLst>
      <p:ext uri="{BB962C8B-B14F-4D97-AF65-F5344CB8AC3E}">
        <p14:creationId xmlns:p14="http://schemas.microsoft.com/office/powerpoint/2010/main" val="1860706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Colores CSS3</a:t>
            </a:r>
            <a:endParaRPr lang="es-MX" dirty="0"/>
          </a:p>
        </p:txBody>
      </p:sp>
      <p:pic>
        <p:nvPicPr>
          <p:cNvPr id="2050" name="Picture 2" descr="http://hugogiraudel.com/images/css-colors/color-hsl.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10000" y="2700802"/>
            <a:ext cx="4849284" cy="3636963"/>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6481519" y="4144447"/>
            <a:ext cx="5336717" cy="369332"/>
          </a:xfrm>
          <a:prstGeom prst="rect">
            <a:avLst/>
          </a:prstGeom>
        </p:spPr>
        <p:txBody>
          <a:bodyPr wrap="none">
            <a:spAutoFit/>
          </a:bodyPr>
          <a:lstStyle/>
          <a:p>
            <a:r>
              <a:rPr lang="en-US" dirty="0" smtClean="0"/>
              <a:t>background-color</a:t>
            </a:r>
            <a:r>
              <a:rPr lang="en-US" dirty="0"/>
              <a:t>: </a:t>
            </a:r>
            <a:r>
              <a:rPr lang="en-US" dirty="0" err="1"/>
              <a:t>hsla</a:t>
            </a:r>
            <a:r>
              <a:rPr lang="en-US" dirty="0"/>
              <a:t>(120, 100%, 50%, 0.3</a:t>
            </a:r>
            <a:r>
              <a:rPr lang="en-US" dirty="0" smtClean="0"/>
              <a:t>);</a:t>
            </a:r>
            <a:r>
              <a:rPr lang="en-US" dirty="0"/>
              <a:t> </a:t>
            </a:r>
            <a:endParaRPr lang="es-MX" dirty="0"/>
          </a:p>
        </p:txBody>
      </p:sp>
      <p:sp>
        <p:nvSpPr>
          <p:cNvPr id="5" name="CuadroTexto 4"/>
          <p:cNvSpPr txBox="1"/>
          <p:nvPr/>
        </p:nvSpPr>
        <p:spPr>
          <a:xfrm>
            <a:off x="5576746" y="1969479"/>
            <a:ext cx="918841" cy="461665"/>
          </a:xfrm>
          <a:prstGeom prst="rect">
            <a:avLst/>
          </a:prstGeom>
          <a:noFill/>
        </p:spPr>
        <p:txBody>
          <a:bodyPr wrap="none" rtlCol="0">
            <a:spAutoFit/>
          </a:bodyPr>
          <a:lstStyle/>
          <a:p>
            <a:r>
              <a:rPr lang="es-MX" sz="2400" dirty="0" smtClean="0"/>
              <a:t>HSLA</a:t>
            </a:r>
            <a:endParaRPr lang="es-MX" sz="2400" dirty="0"/>
          </a:p>
        </p:txBody>
      </p:sp>
    </p:spTree>
    <p:extLst>
      <p:ext uri="{BB962C8B-B14F-4D97-AF65-F5344CB8AC3E}">
        <p14:creationId xmlns:p14="http://schemas.microsoft.com/office/powerpoint/2010/main" val="19568261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Degradados</a:t>
            </a:r>
            <a:endParaRPr lang="es-MX" dirty="0"/>
          </a:p>
        </p:txBody>
      </p:sp>
      <p:sp>
        <p:nvSpPr>
          <p:cNvPr id="3" name="Marcador de contenido 2"/>
          <p:cNvSpPr>
            <a:spLocks noGrp="1"/>
          </p:cNvSpPr>
          <p:nvPr>
            <p:ph idx="1"/>
          </p:nvPr>
        </p:nvSpPr>
        <p:spPr/>
        <p:txBody>
          <a:bodyPr/>
          <a:lstStyle/>
          <a:p>
            <a:pPr marL="0" indent="0">
              <a:buNone/>
            </a:pPr>
            <a:r>
              <a:rPr lang="es-MX" dirty="0" smtClean="0"/>
              <a:t>Con CSS3 podemos definir dos tipos de degradados los lineales y los radiales. </a:t>
            </a:r>
          </a:p>
          <a:p>
            <a:pPr marL="0" indent="0">
              <a:buNone/>
            </a:pPr>
            <a:endParaRPr lang="es-MX" dirty="0"/>
          </a:p>
          <a:p>
            <a:pPr marL="0" indent="0">
              <a:buNone/>
            </a:pPr>
            <a:endParaRPr lang="es-MX" dirty="0" smtClean="0"/>
          </a:p>
          <a:p>
            <a:pPr marL="0" indent="0" algn="ctr">
              <a:buNone/>
            </a:pPr>
            <a:r>
              <a:rPr lang="es-MX" sz="2000" i="1" dirty="0" err="1" smtClean="0">
                <a:latin typeface="Consolas" panose="020B0609020204030204" pitchFamily="49" charset="0"/>
              </a:rPr>
              <a:t>background</a:t>
            </a:r>
            <a:r>
              <a:rPr lang="es-MX" sz="2000" i="1" dirty="0" smtClean="0">
                <a:latin typeface="Consolas" panose="020B0609020204030204" pitchFamily="49" charset="0"/>
              </a:rPr>
              <a:t>: linear-</a:t>
            </a:r>
            <a:r>
              <a:rPr lang="es-MX" sz="2000" i="1" dirty="0" err="1" smtClean="0">
                <a:latin typeface="Consolas" panose="020B0609020204030204" pitchFamily="49" charset="0"/>
              </a:rPr>
              <a:t>gradient</a:t>
            </a:r>
            <a:r>
              <a:rPr lang="es-MX" sz="2000" i="1" dirty="0" smtClean="0">
                <a:latin typeface="Consolas" panose="020B0609020204030204" pitchFamily="49" charset="0"/>
              </a:rPr>
              <a:t>(</a:t>
            </a:r>
            <a:r>
              <a:rPr lang="es-MX" sz="2000" i="1" dirty="0" err="1" smtClean="0">
                <a:latin typeface="Consolas" panose="020B0609020204030204" pitchFamily="49" charset="0"/>
              </a:rPr>
              <a:t>direction</a:t>
            </a:r>
            <a:r>
              <a:rPr lang="es-MX" sz="2000" i="1" dirty="0" smtClean="0">
                <a:latin typeface="Consolas" panose="020B0609020204030204" pitchFamily="49" charset="0"/>
              </a:rPr>
              <a:t>, color-stop1, color-stop2, ...);</a:t>
            </a:r>
          </a:p>
          <a:p>
            <a:pPr marL="0" indent="0">
              <a:buNone/>
            </a:pPr>
            <a:endParaRPr lang="es-MX" dirty="0" smtClean="0"/>
          </a:p>
          <a:p>
            <a:pPr marL="0" indent="0">
              <a:buNone/>
            </a:pPr>
            <a:endParaRPr lang="es-MX" dirty="0"/>
          </a:p>
          <a:p>
            <a:pPr marL="0" indent="0">
              <a:buNone/>
            </a:pPr>
            <a:endParaRPr lang="es-MX" dirty="0" smtClean="0"/>
          </a:p>
          <a:p>
            <a:pPr marL="0" indent="0">
              <a:buNone/>
            </a:pPr>
            <a:endParaRPr lang="es-MX" dirty="0"/>
          </a:p>
          <a:p>
            <a:pPr marL="0" indent="0">
              <a:buNone/>
            </a:pPr>
            <a:endParaRPr lang="es-MX" dirty="0"/>
          </a:p>
        </p:txBody>
      </p:sp>
      <p:pic>
        <p:nvPicPr>
          <p:cNvPr id="3074" name="Picture 2" descr="http://tavmjong.free.fr/INKSCAPE/MANUAL/images/ATTRIBUTES/Attributes_Gradient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5906" y="3901879"/>
            <a:ext cx="5523133" cy="2761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49226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Sombras </a:t>
            </a:r>
            <a:endParaRPr lang="es-MX" dirty="0"/>
          </a:p>
        </p:txBody>
      </p:sp>
      <p:sp>
        <p:nvSpPr>
          <p:cNvPr id="3" name="Marcador de contenido 2"/>
          <p:cNvSpPr>
            <a:spLocks noGrp="1"/>
          </p:cNvSpPr>
          <p:nvPr>
            <p:ph idx="1"/>
          </p:nvPr>
        </p:nvSpPr>
        <p:spPr/>
        <p:txBody>
          <a:bodyPr/>
          <a:lstStyle/>
          <a:p>
            <a:pPr marL="0" indent="0">
              <a:buNone/>
            </a:pPr>
            <a:r>
              <a:rPr lang="es-MX" dirty="0" smtClean="0"/>
              <a:t>Con CSS3 podemos añadir sombras a los elementos con las siguientes propiedades:</a:t>
            </a:r>
          </a:p>
          <a:p>
            <a:pPr marL="0" indent="0">
              <a:buNone/>
            </a:pPr>
            <a:endParaRPr lang="es-MX" dirty="0"/>
          </a:p>
          <a:p>
            <a:pPr marL="0" indent="0" algn="ctr">
              <a:buNone/>
            </a:pPr>
            <a:r>
              <a:rPr lang="es-MX" sz="2400" i="1" dirty="0">
                <a:latin typeface="Consolas" panose="020B0609020204030204" pitchFamily="49" charset="0"/>
              </a:rPr>
              <a:t>    </a:t>
            </a:r>
            <a:r>
              <a:rPr lang="es-MX" sz="2400" i="1" dirty="0" err="1">
                <a:latin typeface="Consolas" panose="020B0609020204030204" pitchFamily="49" charset="0"/>
              </a:rPr>
              <a:t>text-shadow</a:t>
            </a:r>
            <a:endParaRPr lang="es-MX" sz="2400" i="1" dirty="0">
              <a:latin typeface="Consolas" panose="020B0609020204030204" pitchFamily="49" charset="0"/>
            </a:endParaRPr>
          </a:p>
          <a:p>
            <a:pPr marL="0" indent="0" algn="ctr">
              <a:buNone/>
            </a:pPr>
            <a:r>
              <a:rPr lang="es-MX" sz="2400" i="1" dirty="0">
                <a:latin typeface="Consolas" panose="020B0609020204030204" pitchFamily="49" charset="0"/>
              </a:rPr>
              <a:t>    box-</a:t>
            </a:r>
            <a:r>
              <a:rPr lang="es-MX" sz="2400" i="1" dirty="0" err="1">
                <a:latin typeface="Consolas" panose="020B0609020204030204" pitchFamily="49" charset="0"/>
              </a:rPr>
              <a:t>shadow</a:t>
            </a:r>
            <a:endParaRPr lang="es-MX" sz="2400" i="1" dirty="0">
              <a:latin typeface="Consolas" panose="020B0609020204030204" pitchFamily="49" charset="0"/>
            </a:endParaRPr>
          </a:p>
          <a:p>
            <a:pPr marL="0" indent="0">
              <a:buNone/>
            </a:pPr>
            <a:endParaRPr lang="es-MX" dirty="0" smtClean="0"/>
          </a:p>
          <a:p>
            <a:pPr marL="0" indent="0">
              <a:buNone/>
            </a:pPr>
            <a:endParaRPr lang="es-MX" dirty="0"/>
          </a:p>
          <a:p>
            <a:pPr marL="0" indent="0">
              <a:buNone/>
            </a:pPr>
            <a:endParaRPr lang="es-MX" dirty="0"/>
          </a:p>
        </p:txBody>
      </p:sp>
    </p:spTree>
    <p:extLst>
      <p:ext uri="{BB962C8B-B14F-4D97-AF65-F5344CB8AC3E}">
        <p14:creationId xmlns:p14="http://schemas.microsoft.com/office/powerpoint/2010/main" val="16460236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HTML y CSS3</a:t>
            </a:r>
            <a:endParaRPr lang="es-MX" dirty="0"/>
          </a:p>
        </p:txBody>
      </p:sp>
      <p:pic>
        <p:nvPicPr>
          <p:cNvPr id="1028" name="Picture 4" descr="https://www.w3.org/html/logo/downloads/HTML5_Logo_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364" y="2758050"/>
            <a:ext cx="3398929" cy="33989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vignette2.wikia.nocookie.net/howtoprogram/images/a/a9/CSS3.png/revision/latest?cb=201304220120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4156" y="2758050"/>
            <a:ext cx="2423065" cy="3398930"/>
          </a:xfrm>
          <a:prstGeom prst="rect">
            <a:avLst/>
          </a:prstGeom>
          <a:noFill/>
          <a:extLst>
            <a:ext uri="{909E8E84-426E-40DD-AFC4-6F175D3DCCD1}">
              <a14:hiddenFill xmlns:a14="http://schemas.microsoft.com/office/drawing/2010/main">
                <a:solidFill>
                  <a:srgbClr val="FFFFFF"/>
                </a:solidFill>
              </a14:hiddenFill>
            </a:ext>
          </a:extLst>
        </p:spPr>
      </p:pic>
      <p:sp>
        <p:nvSpPr>
          <p:cNvPr id="3" name="Corazón 2"/>
          <p:cNvSpPr/>
          <p:nvPr/>
        </p:nvSpPr>
        <p:spPr>
          <a:xfrm>
            <a:off x="5165259" y="3092823"/>
            <a:ext cx="1788458" cy="1640541"/>
          </a:xfrm>
          <a:prstGeom prst="hea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873444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Juguemos con las sombras </a:t>
            </a:r>
            <a:endParaRPr lang="es-MX" dirty="0"/>
          </a:p>
        </p:txBody>
      </p:sp>
      <p:sp>
        <p:nvSpPr>
          <p:cNvPr id="3" name="Marcador de contenido 2"/>
          <p:cNvSpPr>
            <a:spLocks noGrp="1"/>
          </p:cNvSpPr>
          <p:nvPr>
            <p:ph idx="1"/>
          </p:nvPr>
        </p:nvSpPr>
        <p:spPr>
          <a:xfrm>
            <a:off x="263037" y="2510857"/>
            <a:ext cx="5916026" cy="3636511"/>
          </a:xfrm>
        </p:spPr>
        <p:txBody>
          <a:bodyPr>
            <a:normAutofit/>
          </a:bodyPr>
          <a:lstStyle/>
          <a:p>
            <a:pPr marL="0" indent="0">
              <a:buNone/>
            </a:pPr>
            <a:r>
              <a:rPr lang="en-US" sz="2400" dirty="0">
                <a:latin typeface="Consolas" panose="020B0609020204030204" pitchFamily="49" charset="0"/>
              </a:rPr>
              <a:t>&lt;</a:t>
            </a:r>
            <a:r>
              <a:rPr lang="en-US" sz="2400" dirty="0" smtClean="0">
                <a:latin typeface="Consolas" panose="020B0609020204030204" pitchFamily="49" charset="0"/>
              </a:rPr>
              <a:t>div&gt;Soy un div con </a:t>
            </a:r>
            <a:r>
              <a:rPr lang="en-US" sz="2400" dirty="0" err="1" smtClean="0">
                <a:latin typeface="Consolas" panose="020B0609020204030204" pitchFamily="49" charset="0"/>
              </a:rPr>
              <a:t>sombra</a:t>
            </a:r>
            <a:r>
              <a:rPr lang="en-US" sz="2400" dirty="0" smtClean="0">
                <a:latin typeface="Consolas" panose="020B0609020204030204" pitchFamily="49" charset="0"/>
              </a:rPr>
              <a:t>&lt;/</a:t>
            </a:r>
            <a:r>
              <a:rPr lang="en-US" sz="2400" dirty="0">
                <a:latin typeface="Consolas" panose="020B0609020204030204" pitchFamily="49" charset="0"/>
              </a:rPr>
              <a:t>div&gt;</a:t>
            </a:r>
            <a:endParaRPr lang="es-MX" sz="2400" dirty="0">
              <a:latin typeface="Consolas" panose="020B0609020204030204" pitchFamily="49" charset="0"/>
            </a:endParaRPr>
          </a:p>
        </p:txBody>
      </p:sp>
      <p:sp>
        <p:nvSpPr>
          <p:cNvPr id="4" name="CuadroTexto 3"/>
          <p:cNvSpPr txBox="1"/>
          <p:nvPr/>
        </p:nvSpPr>
        <p:spPr>
          <a:xfrm>
            <a:off x="1740385" y="2510857"/>
            <a:ext cx="2961330" cy="523220"/>
          </a:xfrm>
          <a:prstGeom prst="rect">
            <a:avLst/>
          </a:prstGeom>
          <a:noFill/>
        </p:spPr>
        <p:txBody>
          <a:bodyPr wrap="square" rtlCol="0">
            <a:spAutoFit/>
          </a:bodyPr>
          <a:lstStyle/>
          <a:p>
            <a:pPr algn="ctr"/>
            <a:r>
              <a:rPr lang="es-MX" sz="2800" dirty="0" smtClean="0"/>
              <a:t>HTML</a:t>
            </a:r>
            <a:endParaRPr lang="es-MX" sz="2800" dirty="0"/>
          </a:p>
        </p:txBody>
      </p:sp>
      <p:sp>
        <p:nvSpPr>
          <p:cNvPr id="5" name="CuadroTexto 4"/>
          <p:cNvSpPr txBox="1"/>
          <p:nvPr/>
        </p:nvSpPr>
        <p:spPr>
          <a:xfrm>
            <a:off x="7656411" y="2510857"/>
            <a:ext cx="2961330" cy="523220"/>
          </a:xfrm>
          <a:prstGeom prst="rect">
            <a:avLst/>
          </a:prstGeom>
          <a:noFill/>
        </p:spPr>
        <p:txBody>
          <a:bodyPr wrap="square" rtlCol="0">
            <a:spAutoFit/>
          </a:bodyPr>
          <a:lstStyle/>
          <a:p>
            <a:pPr algn="ctr"/>
            <a:r>
              <a:rPr lang="es-MX" sz="2800" dirty="0" smtClean="0"/>
              <a:t>CSS3</a:t>
            </a:r>
            <a:endParaRPr lang="es-MX" sz="2800" dirty="0"/>
          </a:p>
        </p:txBody>
      </p:sp>
      <p:sp>
        <p:nvSpPr>
          <p:cNvPr id="6" name="Rectángulo 5"/>
          <p:cNvSpPr/>
          <p:nvPr/>
        </p:nvSpPr>
        <p:spPr>
          <a:xfrm>
            <a:off x="6536786" y="3341805"/>
            <a:ext cx="6096000" cy="2554545"/>
          </a:xfrm>
          <a:prstGeom prst="rect">
            <a:avLst/>
          </a:prstGeom>
        </p:spPr>
        <p:txBody>
          <a:bodyPr>
            <a:spAutoFit/>
          </a:bodyPr>
          <a:lstStyle/>
          <a:p>
            <a:r>
              <a:rPr lang="es-MX" sz="2000" i="1" dirty="0">
                <a:solidFill>
                  <a:schemeClr val="accent5"/>
                </a:solidFill>
                <a:latin typeface="Consolas" panose="020B0609020204030204" pitchFamily="49" charset="0"/>
              </a:rPr>
              <a:t>div </a:t>
            </a:r>
            <a:endParaRPr lang="es-MX" sz="2000" i="1" dirty="0" smtClean="0">
              <a:solidFill>
                <a:schemeClr val="accent5"/>
              </a:solidFill>
              <a:latin typeface="Consolas" panose="020B0609020204030204" pitchFamily="49" charset="0"/>
            </a:endParaRPr>
          </a:p>
          <a:p>
            <a:r>
              <a:rPr lang="es-MX" sz="2000" i="1" dirty="0" smtClean="0">
                <a:latin typeface="Consolas" panose="020B0609020204030204" pitchFamily="49" charset="0"/>
              </a:rPr>
              <a:t>{</a:t>
            </a:r>
            <a:endParaRPr lang="es-MX" sz="2000" i="1" dirty="0">
              <a:latin typeface="Consolas" panose="020B0609020204030204" pitchFamily="49" charset="0"/>
            </a:endParaRPr>
          </a:p>
          <a:p>
            <a:r>
              <a:rPr lang="es-MX" sz="2000" i="1" dirty="0">
                <a:latin typeface="Consolas" panose="020B0609020204030204" pitchFamily="49" charset="0"/>
              </a:rPr>
              <a:t>    </a:t>
            </a:r>
            <a:r>
              <a:rPr lang="es-MX" sz="2000" i="1" dirty="0" err="1">
                <a:latin typeface="Consolas" panose="020B0609020204030204" pitchFamily="49" charset="0"/>
              </a:rPr>
              <a:t>width</a:t>
            </a:r>
            <a:r>
              <a:rPr lang="es-MX" sz="2000" i="1" dirty="0">
                <a:latin typeface="Consolas" panose="020B0609020204030204" pitchFamily="49" charset="0"/>
              </a:rPr>
              <a:t>: 300px;</a:t>
            </a:r>
          </a:p>
          <a:p>
            <a:r>
              <a:rPr lang="es-MX" sz="2000" i="1" dirty="0">
                <a:latin typeface="Consolas" panose="020B0609020204030204" pitchFamily="49" charset="0"/>
              </a:rPr>
              <a:t>    </a:t>
            </a:r>
            <a:r>
              <a:rPr lang="es-MX" sz="2000" i="1" dirty="0" err="1">
                <a:latin typeface="Consolas" panose="020B0609020204030204" pitchFamily="49" charset="0"/>
              </a:rPr>
              <a:t>height</a:t>
            </a:r>
            <a:r>
              <a:rPr lang="es-MX" sz="2000" i="1" dirty="0">
                <a:latin typeface="Consolas" panose="020B0609020204030204" pitchFamily="49" charset="0"/>
              </a:rPr>
              <a:t>: 100px;</a:t>
            </a:r>
          </a:p>
          <a:p>
            <a:r>
              <a:rPr lang="es-MX" sz="2000" i="1" dirty="0">
                <a:latin typeface="Consolas" panose="020B0609020204030204" pitchFamily="49" charset="0"/>
              </a:rPr>
              <a:t>    </a:t>
            </a:r>
            <a:r>
              <a:rPr lang="es-MX" sz="2000" i="1" dirty="0" err="1">
                <a:latin typeface="Consolas" panose="020B0609020204030204" pitchFamily="49" charset="0"/>
              </a:rPr>
              <a:t>padding</a:t>
            </a:r>
            <a:r>
              <a:rPr lang="es-MX" sz="2000" i="1" dirty="0">
                <a:latin typeface="Consolas" panose="020B0609020204030204" pitchFamily="49" charset="0"/>
              </a:rPr>
              <a:t>: 15px;</a:t>
            </a:r>
          </a:p>
          <a:p>
            <a:r>
              <a:rPr lang="es-MX" sz="2000" i="1" dirty="0">
                <a:latin typeface="Consolas" panose="020B0609020204030204" pitchFamily="49" charset="0"/>
              </a:rPr>
              <a:t>    </a:t>
            </a:r>
            <a:r>
              <a:rPr lang="es-MX" sz="2000" i="1" dirty="0" err="1">
                <a:latin typeface="Consolas" panose="020B0609020204030204" pitchFamily="49" charset="0"/>
              </a:rPr>
              <a:t>background</a:t>
            </a:r>
            <a:r>
              <a:rPr lang="es-MX" sz="2000" i="1" dirty="0">
                <a:latin typeface="Consolas" panose="020B0609020204030204" pitchFamily="49" charset="0"/>
              </a:rPr>
              <a:t>-color: </a:t>
            </a:r>
            <a:r>
              <a:rPr lang="es-MX" sz="2000" i="1" dirty="0" err="1">
                <a:latin typeface="Consolas" panose="020B0609020204030204" pitchFamily="49" charset="0"/>
              </a:rPr>
              <a:t>yellow</a:t>
            </a:r>
            <a:r>
              <a:rPr lang="es-MX" sz="2000" i="1" dirty="0">
                <a:latin typeface="Consolas" panose="020B0609020204030204" pitchFamily="49" charset="0"/>
              </a:rPr>
              <a:t>;</a:t>
            </a:r>
          </a:p>
          <a:p>
            <a:r>
              <a:rPr lang="es-MX" sz="2000" i="1" dirty="0">
                <a:latin typeface="Consolas" panose="020B0609020204030204" pitchFamily="49" charset="0"/>
              </a:rPr>
              <a:t>    box-</a:t>
            </a:r>
            <a:r>
              <a:rPr lang="es-MX" sz="2000" i="1" dirty="0" err="1">
                <a:latin typeface="Consolas" panose="020B0609020204030204" pitchFamily="49" charset="0"/>
              </a:rPr>
              <a:t>shadow</a:t>
            </a:r>
            <a:r>
              <a:rPr lang="es-MX" sz="2000" i="1" dirty="0">
                <a:latin typeface="Consolas" panose="020B0609020204030204" pitchFamily="49" charset="0"/>
              </a:rPr>
              <a:t>: 10px </a:t>
            </a:r>
            <a:r>
              <a:rPr lang="es-MX" sz="2000" i="1" dirty="0" err="1">
                <a:latin typeface="Consolas" panose="020B0609020204030204" pitchFamily="49" charset="0"/>
              </a:rPr>
              <a:t>10px</a:t>
            </a:r>
            <a:r>
              <a:rPr lang="es-MX" sz="2000" i="1" dirty="0">
                <a:latin typeface="Consolas" panose="020B0609020204030204" pitchFamily="49" charset="0"/>
              </a:rPr>
              <a:t> 5px grey;</a:t>
            </a:r>
          </a:p>
          <a:p>
            <a:r>
              <a:rPr lang="es-MX" sz="2000" i="1" dirty="0">
                <a:latin typeface="Consolas" panose="020B0609020204030204" pitchFamily="49" charset="0"/>
              </a:rPr>
              <a:t>}</a:t>
            </a:r>
          </a:p>
        </p:txBody>
      </p:sp>
    </p:spTree>
    <p:extLst>
      <p:ext uri="{BB962C8B-B14F-4D97-AF65-F5344CB8AC3E}">
        <p14:creationId xmlns:p14="http://schemas.microsoft.com/office/powerpoint/2010/main" val="32091747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Juguemos con las sombras</a:t>
            </a:r>
            <a:endParaRPr lang="es-MX" dirty="0"/>
          </a:p>
        </p:txBody>
      </p:sp>
      <p:sp>
        <p:nvSpPr>
          <p:cNvPr id="4" name="CuadroTexto 3"/>
          <p:cNvSpPr txBox="1"/>
          <p:nvPr/>
        </p:nvSpPr>
        <p:spPr>
          <a:xfrm>
            <a:off x="1740385" y="2510857"/>
            <a:ext cx="2961330" cy="523220"/>
          </a:xfrm>
          <a:prstGeom prst="rect">
            <a:avLst/>
          </a:prstGeom>
          <a:noFill/>
        </p:spPr>
        <p:txBody>
          <a:bodyPr wrap="square" rtlCol="0">
            <a:spAutoFit/>
          </a:bodyPr>
          <a:lstStyle/>
          <a:p>
            <a:pPr algn="ctr"/>
            <a:r>
              <a:rPr lang="es-MX" sz="2800" dirty="0" smtClean="0"/>
              <a:t>HTML</a:t>
            </a:r>
            <a:endParaRPr lang="es-MX" sz="2800" dirty="0"/>
          </a:p>
        </p:txBody>
      </p:sp>
      <p:sp>
        <p:nvSpPr>
          <p:cNvPr id="5" name="CuadroTexto 4"/>
          <p:cNvSpPr txBox="1"/>
          <p:nvPr/>
        </p:nvSpPr>
        <p:spPr>
          <a:xfrm>
            <a:off x="7656411" y="2510857"/>
            <a:ext cx="2961330" cy="523220"/>
          </a:xfrm>
          <a:prstGeom prst="rect">
            <a:avLst/>
          </a:prstGeom>
          <a:noFill/>
        </p:spPr>
        <p:txBody>
          <a:bodyPr wrap="square" rtlCol="0">
            <a:spAutoFit/>
          </a:bodyPr>
          <a:lstStyle/>
          <a:p>
            <a:pPr algn="ctr"/>
            <a:r>
              <a:rPr lang="es-MX" sz="2800" dirty="0" smtClean="0"/>
              <a:t>CSS3</a:t>
            </a:r>
            <a:endParaRPr lang="es-MX" sz="2800" dirty="0"/>
          </a:p>
        </p:txBody>
      </p:sp>
      <p:sp>
        <p:nvSpPr>
          <p:cNvPr id="6" name="Rectángulo 5"/>
          <p:cNvSpPr/>
          <p:nvPr/>
        </p:nvSpPr>
        <p:spPr>
          <a:xfrm>
            <a:off x="1004738" y="4131845"/>
            <a:ext cx="4432624" cy="461665"/>
          </a:xfrm>
          <a:prstGeom prst="rect">
            <a:avLst/>
          </a:prstGeom>
        </p:spPr>
        <p:txBody>
          <a:bodyPr wrap="none">
            <a:spAutoFit/>
          </a:bodyPr>
          <a:lstStyle/>
          <a:p>
            <a:r>
              <a:rPr lang="es-MX" sz="2400" dirty="0">
                <a:latin typeface="Consolas" panose="020B0609020204030204" pitchFamily="49" charset="0"/>
              </a:rPr>
              <a:t>&lt;</a:t>
            </a:r>
            <a:r>
              <a:rPr lang="es-MX" sz="2400" dirty="0" smtClean="0">
                <a:latin typeface="Consolas" panose="020B0609020204030204" pitchFamily="49" charset="0"/>
              </a:rPr>
              <a:t>h1&gt;Texto con sombra&lt;/h1</a:t>
            </a:r>
            <a:r>
              <a:rPr lang="es-MX" sz="2400" dirty="0">
                <a:latin typeface="Consolas" panose="020B0609020204030204" pitchFamily="49" charset="0"/>
              </a:rPr>
              <a:t>&gt;</a:t>
            </a:r>
          </a:p>
        </p:txBody>
      </p:sp>
      <p:sp>
        <p:nvSpPr>
          <p:cNvPr id="7" name="Rectángulo 6"/>
          <p:cNvSpPr/>
          <p:nvPr/>
        </p:nvSpPr>
        <p:spPr>
          <a:xfrm>
            <a:off x="6272812" y="3762512"/>
            <a:ext cx="6096000" cy="1200329"/>
          </a:xfrm>
          <a:prstGeom prst="rect">
            <a:avLst/>
          </a:prstGeom>
        </p:spPr>
        <p:txBody>
          <a:bodyPr>
            <a:spAutoFit/>
          </a:bodyPr>
          <a:lstStyle/>
          <a:p>
            <a:r>
              <a:rPr lang="es-MX" sz="2400" i="1" dirty="0">
                <a:solidFill>
                  <a:schemeClr val="accent6"/>
                </a:solidFill>
                <a:latin typeface="Consolas" panose="020B0609020204030204" pitchFamily="49" charset="0"/>
              </a:rPr>
              <a:t>h1</a:t>
            </a:r>
            <a:r>
              <a:rPr lang="es-MX" sz="2400" i="1" dirty="0">
                <a:latin typeface="Consolas" panose="020B0609020204030204" pitchFamily="49" charset="0"/>
              </a:rPr>
              <a:t> {</a:t>
            </a:r>
          </a:p>
          <a:p>
            <a:r>
              <a:rPr lang="es-MX" sz="2400" i="1" dirty="0">
                <a:latin typeface="Consolas" panose="020B0609020204030204" pitchFamily="49" charset="0"/>
              </a:rPr>
              <a:t>    </a:t>
            </a:r>
            <a:r>
              <a:rPr lang="es-MX" sz="2400" i="1" dirty="0" err="1">
                <a:latin typeface="Consolas" panose="020B0609020204030204" pitchFamily="49" charset="0"/>
              </a:rPr>
              <a:t>text-shadow</a:t>
            </a:r>
            <a:r>
              <a:rPr lang="es-MX" sz="2400" i="1" dirty="0">
                <a:latin typeface="Consolas" panose="020B0609020204030204" pitchFamily="49" charset="0"/>
              </a:rPr>
              <a:t>: 0 0 3px #FF0000;</a:t>
            </a:r>
          </a:p>
          <a:p>
            <a:r>
              <a:rPr lang="es-MX" sz="2400" i="1" dirty="0">
                <a:latin typeface="Consolas" panose="020B0609020204030204" pitchFamily="49" charset="0"/>
              </a:rPr>
              <a:t>}</a:t>
            </a:r>
          </a:p>
        </p:txBody>
      </p:sp>
    </p:spTree>
    <p:extLst>
      <p:ext uri="{BB962C8B-B14F-4D97-AF65-F5344CB8AC3E}">
        <p14:creationId xmlns:p14="http://schemas.microsoft.com/office/powerpoint/2010/main" val="30855171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Texto</a:t>
            </a:r>
          </a:p>
        </p:txBody>
      </p:sp>
      <p:pic>
        <p:nvPicPr>
          <p:cNvPr id="6" name="Picture Placeholder 5"/>
          <p:cNvPicPr>
            <a:picLocks noGrp="1" noChangeAspect="1"/>
          </p:cNvPicPr>
          <p:nvPr>
            <p:ph type="pic" sz="quarter" idx="13"/>
          </p:nvPr>
        </p:nvPicPr>
        <p:blipFill>
          <a:blip r:embed="rId2"/>
          <a:srcRect t="7802" b="7802"/>
          <a:stretch>
            <a:fillRect/>
          </a:stretch>
        </p:blipFill>
        <p:spPr/>
      </p:pic>
      <p:sp>
        <p:nvSpPr>
          <p:cNvPr id="4" name="Text Placeholder 3"/>
          <p:cNvSpPr>
            <a:spLocks noGrp="1"/>
          </p:cNvSpPr>
          <p:nvPr>
            <p:ph type="body" sz="half" idx="2"/>
          </p:nvPr>
        </p:nvSpPr>
        <p:spPr/>
        <p:txBody>
          <a:bodyPr/>
          <a:lstStyle/>
          <a:p>
            <a:endParaRPr lang="es-MX" dirty="0"/>
          </a:p>
        </p:txBody>
      </p:sp>
    </p:spTree>
    <p:extLst>
      <p:ext uri="{BB962C8B-B14F-4D97-AF65-F5344CB8AC3E}">
        <p14:creationId xmlns:p14="http://schemas.microsoft.com/office/powerpoint/2010/main" val="30468717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Propiedad : Text Color</a:t>
            </a:r>
          </a:p>
        </p:txBody>
      </p:sp>
      <p:sp>
        <p:nvSpPr>
          <p:cNvPr id="3" name="Content Placeholder 2"/>
          <p:cNvSpPr>
            <a:spLocks noGrp="1"/>
          </p:cNvSpPr>
          <p:nvPr>
            <p:ph idx="1"/>
          </p:nvPr>
        </p:nvSpPr>
        <p:spPr>
          <a:xfrm>
            <a:off x="810000" y="2447370"/>
            <a:ext cx="10554574" cy="3636511"/>
          </a:xfrm>
        </p:spPr>
        <p:txBody>
          <a:bodyPr>
            <a:normAutofit fontScale="92500" lnSpcReduction="10000"/>
          </a:bodyPr>
          <a:lstStyle/>
          <a:p>
            <a:pPr marL="0" indent="0">
              <a:buNone/>
            </a:pPr>
            <a:r>
              <a:rPr lang="es-MX" dirty="0"/>
              <a:t>La propiedad color es usada para colocar color en el texto.</a:t>
            </a:r>
          </a:p>
          <a:p>
            <a:pPr marL="0" indent="0">
              <a:buNone/>
            </a:pPr>
            <a:r>
              <a:rPr lang="en-US" dirty="0" err="1"/>
              <a:t>Ejemplo</a:t>
            </a:r>
            <a:r>
              <a:rPr lang="en-US" dirty="0"/>
              <a:t>:</a:t>
            </a:r>
          </a:p>
          <a:p>
            <a:pPr marL="0" indent="0">
              <a:buNone/>
            </a:pPr>
            <a:endParaRPr lang="en-US" dirty="0"/>
          </a:p>
          <a:p>
            <a:pPr marL="0" indent="0">
              <a:buNone/>
            </a:pPr>
            <a:endParaRPr lang="en-US" dirty="0"/>
          </a:p>
          <a:p>
            <a:pPr marL="0" indent="0">
              <a:buNone/>
            </a:pPr>
            <a:r>
              <a:rPr lang="en-US" dirty="0"/>
              <a:t>	</a:t>
            </a:r>
            <a:r>
              <a:rPr lang="en-US" sz="2200" i="1" dirty="0">
                <a:solidFill>
                  <a:schemeClr val="accent4"/>
                </a:solidFill>
                <a:latin typeface="Consolas" panose="020B0609020204030204" pitchFamily="49" charset="0"/>
              </a:rPr>
              <a:t>h1</a:t>
            </a:r>
            <a:r>
              <a:rPr lang="en-US" sz="2200" i="1" dirty="0">
                <a:latin typeface="Consolas" panose="020B0609020204030204" pitchFamily="49" charset="0"/>
              </a:rPr>
              <a:t>{</a:t>
            </a:r>
          </a:p>
          <a:p>
            <a:pPr marL="0" indent="0">
              <a:buNone/>
            </a:pPr>
            <a:endParaRPr lang="en-US" sz="2200" i="1" dirty="0">
              <a:latin typeface="Consolas" panose="020B0609020204030204" pitchFamily="49" charset="0"/>
            </a:endParaRPr>
          </a:p>
          <a:p>
            <a:pPr marL="0" indent="0">
              <a:buNone/>
            </a:pPr>
            <a:r>
              <a:rPr lang="en-US" sz="2200" i="1" dirty="0">
                <a:latin typeface="Consolas" panose="020B0609020204030204" pitchFamily="49" charset="0"/>
              </a:rPr>
              <a:t>    color: cyan;</a:t>
            </a:r>
          </a:p>
          <a:p>
            <a:pPr marL="0" indent="0">
              <a:buNone/>
            </a:pPr>
            <a:endParaRPr lang="en-US" sz="2200" i="1" dirty="0">
              <a:latin typeface="Consolas" panose="020B0609020204030204" pitchFamily="49" charset="0"/>
            </a:endParaRPr>
          </a:p>
          <a:p>
            <a:pPr marL="0" indent="0">
              <a:buNone/>
            </a:pPr>
            <a:r>
              <a:rPr lang="en-US" sz="2200" i="1" dirty="0">
                <a:latin typeface="Consolas" panose="020B0609020204030204" pitchFamily="49" charset="0"/>
              </a:rPr>
              <a:t>		}</a:t>
            </a:r>
          </a:p>
        </p:txBody>
      </p:sp>
    </p:spTree>
    <p:extLst>
      <p:ext uri="{BB962C8B-B14F-4D97-AF65-F5344CB8AC3E}">
        <p14:creationId xmlns:p14="http://schemas.microsoft.com/office/powerpoint/2010/main" val="1754588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Propiedad: Text color</a:t>
            </a:r>
          </a:p>
        </p:txBody>
      </p:sp>
      <p:graphicFrame>
        <p:nvGraphicFramePr>
          <p:cNvPr id="5" name="Content Placeholder 4"/>
          <p:cNvGraphicFramePr>
            <a:graphicFrameLocks noGrp="1"/>
          </p:cNvGraphicFramePr>
          <p:nvPr>
            <p:ph idx="1"/>
            <p:extLst/>
          </p:nvPr>
        </p:nvGraphicFramePr>
        <p:xfrm>
          <a:off x="819150" y="2222500"/>
          <a:ext cx="8995014" cy="2560320"/>
        </p:xfrm>
        <a:graphic>
          <a:graphicData uri="http://schemas.openxmlformats.org/drawingml/2006/table">
            <a:tbl>
              <a:tblPr firstRow="1" bandRow="1">
                <a:tableStyleId>{5C22544A-7EE6-4342-B048-85BDC9FD1C3A}</a:tableStyleId>
              </a:tblPr>
              <a:tblGrid>
                <a:gridCol w="4497507">
                  <a:extLst>
                    <a:ext uri="{9D8B030D-6E8A-4147-A177-3AD203B41FA5}">
                      <a16:colId xmlns="" xmlns:a16="http://schemas.microsoft.com/office/drawing/2014/main" val="665980584"/>
                    </a:ext>
                  </a:extLst>
                </a:gridCol>
                <a:gridCol w="4497507">
                  <a:extLst>
                    <a:ext uri="{9D8B030D-6E8A-4147-A177-3AD203B41FA5}">
                      <a16:colId xmlns="" xmlns:a16="http://schemas.microsoft.com/office/drawing/2014/main" val="4030360490"/>
                    </a:ext>
                  </a:extLst>
                </a:gridCol>
              </a:tblGrid>
              <a:tr h="370840">
                <a:tc>
                  <a:txBody>
                    <a:bodyPr/>
                    <a:lstStyle/>
                    <a:p>
                      <a:r>
                        <a:rPr lang="en-US" dirty="0"/>
                        <a:t>HTML</a:t>
                      </a:r>
                    </a:p>
                    <a:p>
                      <a:endParaRPr lang="en-US" dirty="0"/>
                    </a:p>
                    <a:p>
                      <a:r>
                        <a:rPr lang="en-US" b="0" dirty="0">
                          <a:latin typeface="Consolas" panose="020B0609020204030204" pitchFamily="49" charset="0"/>
                        </a:rPr>
                        <a:t>&lt;h1&gt;This is heading 1&lt;/h1&gt;</a:t>
                      </a:r>
                    </a:p>
                    <a:p>
                      <a:r>
                        <a:rPr lang="en-US" b="0" dirty="0">
                          <a:latin typeface="Consolas" panose="020B0609020204030204" pitchFamily="49" charset="0"/>
                        </a:rPr>
                        <a:t>&lt;p&gt;This is an ordinary paragraph. Notice that this text is blue. The default text color for a page is defined in the body selector.&lt;/p&gt;</a:t>
                      </a:r>
                      <a:endParaRPr lang="es-MX" b="0" dirty="0">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tc>
                  <a:txBody>
                    <a:bodyPr/>
                    <a:lstStyle/>
                    <a:p>
                      <a:r>
                        <a:rPr lang="en-US" dirty="0"/>
                        <a:t>CSS</a:t>
                      </a:r>
                    </a:p>
                    <a:p>
                      <a:endParaRPr lang="en-US" b="0" i="1" dirty="0">
                        <a:latin typeface="Consolas" panose="020B0609020204030204" pitchFamily="49" charset="0"/>
                      </a:endParaRPr>
                    </a:p>
                    <a:p>
                      <a:r>
                        <a:rPr lang="en-US" b="0" i="1" dirty="0">
                          <a:solidFill>
                            <a:schemeClr val="accent4"/>
                          </a:solidFill>
                          <a:latin typeface="Consolas" panose="020B0609020204030204" pitchFamily="49" charset="0"/>
                        </a:rPr>
                        <a:t>body </a:t>
                      </a:r>
                      <a:r>
                        <a:rPr lang="en-US" b="0" i="1" dirty="0">
                          <a:latin typeface="Consolas" panose="020B0609020204030204" pitchFamily="49" charset="0"/>
                        </a:rPr>
                        <a:t>{</a:t>
                      </a:r>
                    </a:p>
                    <a:p>
                      <a:r>
                        <a:rPr lang="en-US" b="0" i="1" dirty="0">
                          <a:latin typeface="Consolas" panose="020B0609020204030204" pitchFamily="49" charset="0"/>
                        </a:rPr>
                        <a:t>    color: blue;</a:t>
                      </a:r>
                    </a:p>
                    <a:p>
                      <a:r>
                        <a:rPr lang="en-US" b="0" i="1" dirty="0">
                          <a:latin typeface="Consolas" panose="020B0609020204030204" pitchFamily="49" charset="0"/>
                        </a:rPr>
                        <a:t>}</a:t>
                      </a:r>
                    </a:p>
                    <a:p>
                      <a:endParaRPr lang="en-US" b="0" i="1" dirty="0">
                        <a:latin typeface="Consolas" panose="020B0609020204030204" pitchFamily="49" charset="0"/>
                      </a:endParaRPr>
                    </a:p>
                    <a:p>
                      <a:r>
                        <a:rPr lang="en-US" b="0" i="1" dirty="0">
                          <a:solidFill>
                            <a:schemeClr val="accent4"/>
                          </a:solidFill>
                          <a:latin typeface="Consolas" panose="020B0609020204030204" pitchFamily="49" charset="0"/>
                        </a:rPr>
                        <a:t>h1</a:t>
                      </a:r>
                      <a:r>
                        <a:rPr lang="en-US" b="0" i="1" dirty="0">
                          <a:latin typeface="Consolas" panose="020B0609020204030204" pitchFamily="49" charset="0"/>
                        </a:rPr>
                        <a:t> {</a:t>
                      </a:r>
                    </a:p>
                    <a:p>
                      <a:r>
                        <a:rPr lang="en-US" b="0" i="1" dirty="0">
                          <a:latin typeface="Consolas" panose="020B0609020204030204" pitchFamily="49" charset="0"/>
                        </a:rPr>
                        <a:t>    color: green;</a:t>
                      </a:r>
                    </a:p>
                    <a:p>
                      <a:r>
                        <a:rPr lang="en-US" b="0" i="1" dirty="0">
                          <a:latin typeface="Consolas" panose="020B0609020204030204" pitchFamily="49" charset="0"/>
                        </a:rPr>
                        <a:t>}</a:t>
                      </a:r>
                      <a:endParaRPr lang="es-MX" b="0" i="1" dirty="0">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extLst>
                  <a:ext uri="{0D108BD9-81ED-4DB2-BD59-A6C34878D82A}">
                    <a16:rowId xmlns="" xmlns:a16="http://schemas.microsoft.com/office/drawing/2014/main" val="1532511826"/>
                  </a:ext>
                </a:extLst>
              </a:tr>
            </a:tbl>
          </a:graphicData>
        </a:graphic>
      </p:graphicFrame>
      <p:pic>
        <p:nvPicPr>
          <p:cNvPr id="4" name="Picture 3"/>
          <p:cNvPicPr>
            <a:picLocks noChangeAspect="1"/>
          </p:cNvPicPr>
          <p:nvPr/>
        </p:nvPicPr>
        <p:blipFill rotWithShape="1">
          <a:blip r:embed="rId2"/>
          <a:srcRect l="739" t="19911" r="79382" b="5208"/>
          <a:stretch/>
        </p:blipFill>
        <p:spPr>
          <a:xfrm>
            <a:off x="9814164" y="1898073"/>
            <a:ext cx="2377836" cy="4959927"/>
          </a:xfrm>
          <a:prstGeom prst="rect">
            <a:avLst/>
          </a:prstGeom>
        </p:spPr>
      </p:pic>
    </p:spTree>
    <p:extLst>
      <p:ext uri="{BB962C8B-B14F-4D97-AF65-F5344CB8AC3E}">
        <p14:creationId xmlns:p14="http://schemas.microsoft.com/office/powerpoint/2010/main" val="12834676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Propiedad: Text </a:t>
            </a:r>
            <a:r>
              <a:rPr lang="es-MX" dirty="0" err="1"/>
              <a:t>Alignment</a:t>
            </a:r>
            <a:endParaRPr lang="es-MX" dirty="0"/>
          </a:p>
        </p:txBody>
      </p:sp>
      <p:sp>
        <p:nvSpPr>
          <p:cNvPr id="3" name="Content Placeholder 2"/>
          <p:cNvSpPr>
            <a:spLocks noGrp="1"/>
          </p:cNvSpPr>
          <p:nvPr>
            <p:ph idx="1"/>
          </p:nvPr>
        </p:nvSpPr>
        <p:spPr>
          <a:xfrm>
            <a:off x="810000" y="2596359"/>
            <a:ext cx="10554574" cy="3636511"/>
          </a:xfrm>
        </p:spPr>
        <p:txBody>
          <a:bodyPr>
            <a:noAutofit/>
          </a:bodyPr>
          <a:lstStyle/>
          <a:p>
            <a:pPr marL="0" indent="0">
              <a:buNone/>
            </a:pPr>
            <a:endParaRPr lang="es-MX" dirty="0"/>
          </a:p>
          <a:p>
            <a:pPr marL="0" indent="0">
              <a:buNone/>
            </a:pPr>
            <a:r>
              <a:rPr lang="es-MX" dirty="0"/>
              <a:t>La Propiedad </a:t>
            </a:r>
            <a:r>
              <a:rPr lang="es-MX" dirty="0" err="1"/>
              <a:t>text-align</a:t>
            </a:r>
            <a:r>
              <a:rPr lang="es-MX" dirty="0"/>
              <a:t> es usada para alinear el texto horizontalmente.</a:t>
            </a:r>
          </a:p>
          <a:p>
            <a:pPr marL="0" indent="0">
              <a:buNone/>
            </a:pPr>
            <a:r>
              <a:rPr lang="es-MX" dirty="0"/>
              <a:t>Sus atributos de </a:t>
            </a:r>
            <a:r>
              <a:rPr lang="es-MX" dirty="0" err="1"/>
              <a:t>text-align</a:t>
            </a:r>
            <a:r>
              <a:rPr lang="es-MX" dirty="0"/>
              <a:t> son:</a:t>
            </a:r>
          </a:p>
          <a:p>
            <a:r>
              <a:rPr lang="es-MX" dirty="0" err="1"/>
              <a:t>Right</a:t>
            </a:r>
            <a:endParaRPr lang="es-MX" dirty="0"/>
          </a:p>
          <a:p>
            <a:r>
              <a:rPr lang="es-MX" dirty="0" err="1"/>
              <a:t>Left</a:t>
            </a:r>
            <a:endParaRPr lang="es-MX" dirty="0"/>
          </a:p>
          <a:p>
            <a:r>
              <a:rPr lang="es-MX" dirty="0"/>
              <a:t>Center</a:t>
            </a:r>
          </a:p>
          <a:p>
            <a:r>
              <a:rPr lang="es-MX" dirty="0" err="1"/>
              <a:t>Justify</a:t>
            </a:r>
            <a:endParaRPr lang="es-MX" dirty="0"/>
          </a:p>
          <a:p>
            <a:pPr marL="0" indent="0">
              <a:buNone/>
            </a:pPr>
            <a:r>
              <a:rPr lang="es-MX" dirty="0"/>
              <a:t>Ejemplo:</a:t>
            </a:r>
          </a:p>
          <a:p>
            <a:pPr marL="0" indent="0">
              <a:buNone/>
            </a:pPr>
            <a:endParaRPr lang="es-MX" dirty="0"/>
          </a:p>
          <a:p>
            <a:pPr marL="0" indent="0">
              <a:buNone/>
            </a:pPr>
            <a:r>
              <a:rPr lang="es-MX" dirty="0"/>
              <a:t>	</a:t>
            </a:r>
            <a:r>
              <a:rPr lang="es-MX" i="1" dirty="0">
                <a:solidFill>
                  <a:schemeClr val="accent4"/>
                </a:solidFill>
                <a:latin typeface="Consolas" panose="020B0609020204030204" pitchFamily="49" charset="0"/>
              </a:rPr>
              <a:t>h1</a:t>
            </a:r>
            <a:r>
              <a:rPr lang="es-MX" i="1" dirty="0">
                <a:latin typeface="Consolas" panose="020B0609020204030204" pitchFamily="49" charset="0"/>
              </a:rPr>
              <a:t> {</a:t>
            </a:r>
            <a:br>
              <a:rPr lang="es-MX" i="1" dirty="0">
                <a:latin typeface="Consolas" panose="020B0609020204030204" pitchFamily="49" charset="0"/>
              </a:rPr>
            </a:br>
            <a:r>
              <a:rPr lang="es-MX" i="1" dirty="0">
                <a:latin typeface="Consolas" panose="020B0609020204030204" pitchFamily="49" charset="0"/>
              </a:rPr>
              <a:t>    </a:t>
            </a:r>
            <a:r>
              <a:rPr lang="es-MX" i="1" dirty="0" err="1">
                <a:latin typeface="Consolas" panose="020B0609020204030204" pitchFamily="49" charset="0"/>
              </a:rPr>
              <a:t>text-align</a:t>
            </a:r>
            <a:r>
              <a:rPr lang="es-MX" i="1" dirty="0">
                <a:latin typeface="Consolas" panose="020B0609020204030204" pitchFamily="49" charset="0"/>
              </a:rPr>
              <a:t>: center;		</a:t>
            </a:r>
          </a:p>
          <a:p>
            <a:pPr marL="0" indent="0">
              <a:buNone/>
            </a:pPr>
            <a:r>
              <a:rPr lang="es-MX" i="1" dirty="0">
                <a:latin typeface="Consolas" panose="020B0609020204030204" pitchFamily="49" charset="0"/>
              </a:rPr>
              <a:t>		}</a:t>
            </a:r>
          </a:p>
        </p:txBody>
      </p:sp>
    </p:spTree>
    <p:extLst>
      <p:ext uri="{BB962C8B-B14F-4D97-AF65-F5344CB8AC3E}">
        <p14:creationId xmlns:p14="http://schemas.microsoft.com/office/powerpoint/2010/main" val="16758872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Propiedad: Text </a:t>
            </a:r>
            <a:r>
              <a:rPr lang="es-MX" dirty="0" err="1"/>
              <a:t>Alignment</a:t>
            </a:r>
            <a:endParaRPr lang="es-MX" dirty="0"/>
          </a:p>
        </p:txBody>
      </p:sp>
      <p:graphicFrame>
        <p:nvGraphicFramePr>
          <p:cNvPr id="4" name="Content Placeholder 3"/>
          <p:cNvGraphicFramePr>
            <a:graphicFrameLocks noGrp="1"/>
          </p:cNvGraphicFramePr>
          <p:nvPr>
            <p:ph idx="1"/>
            <p:extLst/>
          </p:nvPr>
        </p:nvGraphicFramePr>
        <p:xfrm>
          <a:off x="819150" y="2222500"/>
          <a:ext cx="10553700" cy="3657600"/>
        </p:xfrm>
        <a:graphic>
          <a:graphicData uri="http://schemas.openxmlformats.org/drawingml/2006/table">
            <a:tbl>
              <a:tblPr firstRow="1" bandRow="1">
                <a:tableStyleId>{5C22544A-7EE6-4342-B048-85BDC9FD1C3A}</a:tableStyleId>
              </a:tblPr>
              <a:tblGrid>
                <a:gridCol w="5276850">
                  <a:extLst>
                    <a:ext uri="{9D8B030D-6E8A-4147-A177-3AD203B41FA5}">
                      <a16:colId xmlns="" xmlns:a16="http://schemas.microsoft.com/office/drawing/2014/main" val="1760177116"/>
                    </a:ext>
                  </a:extLst>
                </a:gridCol>
                <a:gridCol w="5276850">
                  <a:extLst>
                    <a:ext uri="{9D8B030D-6E8A-4147-A177-3AD203B41FA5}">
                      <a16:colId xmlns="" xmlns:a16="http://schemas.microsoft.com/office/drawing/2014/main" val="2260942212"/>
                    </a:ext>
                  </a:extLst>
                </a:gridCol>
              </a:tblGrid>
              <a:tr h="370840">
                <a:tc>
                  <a:txBody>
                    <a:bodyPr/>
                    <a:lstStyle/>
                    <a:p>
                      <a:r>
                        <a:rPr lang="en-US" dirty="0"/>
                        <a:t>HTML</a:t>
                      </a:r>
                    </a:p>
                    <a:p>
                      <a:endParaRPr lang="en-US" dirty="0"/>
                    </a:p>
                    <a:p>
                      <a:r>
                        <a:rPr lang="en-US" b="0" dirty="0">
                          <a:latin typeface="Consolas" panose="020B0609020204030204" pitchFamily="49" charset="0"/>
                        </a:rPr>
                        <a:t>&lt;h1&gt;Heading 1 (center)&lt;/h1&gt;</a:t>
                      </a:r>
                    </a:p>
                    <a:p>
                      <a:r>
                        <a:rPr lang="en-US" b="0" dirty="0">
                          <a:latin typeface="Consolas" panose="020B0609020204030204" pitchFamily="49" charset="0"/>
                        </a:rPr>
                        <a:t>&lt;h2&gt;Heading 2 (left)&lt;/h2&gt;</a:t>
                      </a:r>
                    </a:p>
                    <a:p>
                      <a:r>
                        <a:rPr lang="en-US" b="0" dirty="0">
                          <a:latin typeface="Consolas" panose="020B0609020204030204" pitchFamily="49" charset="0"/>
                        </a:rPr>
                        <a:t>&lt;h3&gt;Heading 3 (right)&lt;/h3&gt;</a:t>
                      </a:r>
                      <a:endParaRPr lang="es-MX" b="0" dirty="0">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tc>
                  <a:txBody>
                    <a:bodyPr/>
                    <a:lstStyle/>
                    <a:p>
                      <a:r>
                        <a:rPr lang="es-MX" dirty="0"/>
                        <a:t>CSS</a:t>
                      </a:r>
                    </a:p>
                    <a:p>
                      <a:endParaRPr lang="es-MX" dirty="0"/>
                    </a:p>
                    <a:p>
                      <a:r>
                        <a:rPr lang="es-MX" b="0" i="1" dirty="0">
                          <a:solidFill>
                            <a:schemeClr val="accent4"/>
                          </a:solidFill>
                          <a:latin typeface="Consolas" panose="020B0609020204030204" pitchFamily="49" charset="0"/>
                        </a:rPr>
                        <a:t>h1</a:t>
                      </a:r>
                      <a:r>
                        <a:rPr lang="es-MX" b="0" i="1" dirty="0">
                          <a:latin typeface="Consolas" panose="020B0609020204030204" pitchFamily="49" charset="0"/>
                        </a:rPr>
                        <a:t> {</a:t>
                      </a:r>
                    </a:p>
                    <a:p>
                      <a:r>
                        <a:rPr lang="es-MX" b="0" i="1" dirty="0">
                          <a:latin typeface="Consolas" panose="020B0609020204030204" pitchFamily="49" charset="0"/>
                        </a:rPr>
                        <a:t>    </a:t>
                      </a:r>
                      <a:r>
                        <a:rPr lang="es-MX" b="0" i="1" dirty="0" err="1">
                          <a:latin typeface="Consolas" panose="020B0609020204030204" pitchFamily="49" charset="0"/>
                        </a:rPr>
                        <a:t>text-align</a:t>
                      </a:r>
                      <a:r>
                        <a:rPr lang="es-MX" b="0" i="1" dirty="0">
                          <a:latin typeface="Consolas" panose="020B0609020204030204" pitchFamily="49" charset="0"/>
                        </a:rPr>
                        <a:t>: center;</a:t>
                      </a:r>
                    </a:p>
                    <a:p>
                      <a:r>
                        <a:rPr lang="es-MX" b="0" i="1" dirty="0">
                          <a:latin typeface="Consolas" panose="020B0609020204030204" pitchFamily="49" charset="0"/>
                        </a:rPr>
                        <a:t>}</a:t>
                      </a:r>
                    </a:p>
                    <a:p>
                      <a:endParaRPr lang="es-MX" b="0" i="1" dirty="0">
                        <a:latin typeface="Consolas" panose="020B0609020204030204" pitchFamily="49" charset="0"/>
                      </a:endParaRPr>
                    </a:p>
                    <a:p>
                      <a:r>
                        <a:rPr lang="es-MX" b="0" i="1" dirty="0">
                          <a:solidFill>
                            <a:schemeClr val="accent4"/>
                          </a:solidFill>
                          <a:latin typeface="Consolas" panose="020B0609020204030204" pitchFamily="49" charset="0"/>
                        </a:rPr>
                        <a:t>h2</a:t>
                      </a:r>
                      <a:r>
                        <a:rPr lang="es-MX" b="0" i="1" dirty="0">
                          <a:latin typeface="Consolas" panose="020B0609020204030204" pitchFamily="49" charset="0"/>
                        </a:rPr>
                        <a:t> {</a:t>
                      </a:r>
                    </a:p>
                    <a:p>
                      <a:r>
                        <a:rPr lang="es-MX" b="0" i="1" dirty="0">
                          <a:latin typeface="Consolas" panose="020B0609020204030204" pitchFamily="49" charset="0"/>
                        </a:rPr>
                        <a:t>    </a:t>
                      </a:r>
                      <a:r>
                        <a:rPr lang="es-MX" b="0" i="1" dirty="0" err="1">
                          <a:latin typeface="Consolas" panose="020B0609020204030204" pitchFamily="49" charset="0"/>
                        </a:rPr>
                        <a:t>text-align</a:t>
                      </a:r>
                      <a:r>
                        <a:rPr lang="es-MX" b="0" i="1" dirty="0">
                          <a:latin typeface="Consolas" panose="020B0609020204030204" pitchFamily="49" charset="0"/>
                        </a:rPr>
                        <a:t>: </a:t>
                      </a:r>
                      <a:r>
                        <a:rPr lang="es-MX" b="0" i="1" dirty="0" err="1">
                          <a:latin typeface="Consolas" panose="020B0609020204030204" pitchFamily="49" charset="0"/>
                        </a:rPr>
                        <a:t>left</a:t>
                      </a:r>
                      <a:r>
                        <a:rPr lang="es-MX" b="0" i="1" dirty="0">
                          <a:latin typeface="Consolas" panose="020B0609020204030204" pitchFamily="49" charset="0"/>
                        </a:rPr>
                        <a:t>;</a:t>
                      </a:r>
                    </a:p>
                    <a:p>
                      <a:r>
                        <a:rPr lang="es-MX" b="0" i="1" dirty="0">
                          <a:latin typeface="Consolas" panose="020B0609020204030204" pitchFamily="49" charset="0"/>
                        </a:rPr>
                        <a:t>}</a:t>
                      </a:r>
                    </a:p>
                    <a:p>
                      <a:endParaRPr lang="es-MX" b="0" i="1" dirty="0">
                        <a:latin typeface="Consolas" panose="020B0609020204030204" pitchFamily="49" charset="0"/>
                      </a:endParaRPr>
                    </a:p>
                    <a:p>
                      <a:r>
                        <a:rPr lang="es-MX" b="0" i="1" dirty="0">
                          <a:solidFill>
                            <a:schemeClr val="accent4"/>
                          </a:solidFill>
                          <a:latin typeface="Consolas" panose="020B0609020204030204" pitchFamily="49" charset="0"/>
                        </a:rPr>
                        <a:t>h3</a:t>
                      </a:r>
                      <a:r>
                        <a:rPr lang="es-MX" b="0" i="1" dirty="0">
                          <a:latin typeface="Consolas" panose="020B0609020204030204" pitchFamily="49" charset="0"/>
                        </a:rPr>
                        <a:t> {</a:t>
                      </a:r>
                    </a:p>
                    <a:p>
                      <a:r>
                        <a:rPr lang="es-MX" b="0" i="1" dirty="0">
                          <a:latin typeface="Consolas" panose="020B0609020204030204" pitchFamily="49" charset="0"/>
                        </a:rPr>
                        <a:t>    </a:t>
                      </a:r>
                      <a:r>
                        <a:rPr lang="es-MX" b="0" i="1" dirty="0" err="1">
                          <a:latin typeface="Consolas" panose="020B0609020204030204" pitchFamily="49" charset="0"/>
                        </a:rPr>
                        <a:t>text-align</a:t>
                      </a:r>
                      <a:r>
                        <a:rPr lang="es-MX" b="0" i="1" dirty="0">
                          <a:latin typeface="Consolas" panose="020B0609020204030204" pitchFamily="49" charset="0"/>
                        </a:rPr>
                        <a:t>: </a:t>
                      </a:r>
                      <a:r>
                        <a:rPr lang="es-MX" b="0" i="1" dirty="0" err="1">
                          <a:latin typeface="Consolas" panose="020B0609020204030204" pitchFamily="49" charset="0"/>
                        </a:rPr>
                        <a:t>right</a:t>
                      </a:r>
                      <a:r>
                        <a:rPr lang="es-MX" b="0" i="1" dirty="0">
                          <a:latin typeface="Consolas" panose="020B0609020204030204" pitchFamily="49" charset="0"/>
                        </a:rPr>
                        <a:t>;</a:t>
                      </a:r>
                    </a:p>
                    <a:p>
                      <a:r>
                        <a:rPr lang="es-MX" b="0" i="1" dirty="0">
                          <a:latin typeface="Consolas" panose="020B0609020204030204" pitchFamily="49" charset="0"/>
                        </a:rPr>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extLst>
                  <a:ext uri="{0D108BD9-81ED-4DB2-BD59-A6C34878D82A}">
                    <a16:rowId xmlns="" xmlns:a16="http://schemas.microsoft.com/office/drawing/2014/main" val="429207747"/>
                  </a:ext>
                </a:extLst>
              </a:tr>
            </a:tbl>
          </a:graphicData>
        </a:graphic>
      </p:graphicFrame>
    </p:spTree>
    <p:extLst>
      <p:ext uri="{BB962C8B-B14F-4D97-AF65-F5344CB8AC3E}">
        <p14:creationId xmlns:p14="http://schemas.microsoft.com/office/powerpoint/2010/main" val="39815520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Propiedad: Text </a:t>
            </a:r>
            <a:r>
              <a:rPr lang="es-MX" dirty="0" err="1"/>
              <a:t>Decoration</a:t>
            </a:r>
            <a:endParaRPr lang="es-MX" dirty="0"/>
          </a:p>
        </p:txBody>
      </p:sp>
      <p:sp>
        <p:nvSpPr>
          <p:cNvPr id="3" name="Content Placeholder 2"/>
          <p:cNvSpPr>
            <a:spLocks noGrp="1"/>
          </p:cNvSpPr>
          <p:nvPr>
            <p:ph idx="1"/>
          </p:nvPr>
        </p:nvSpPr>
        <p:spPr>
          <a:xfrm>
            <a:off x="818712" y="2222287"/>
            <a:ext cx="10554574" cy="4497168"/>
          </a:xfrm>
        </p:spPr>
        <p:txBody>
          <a:bodyPr>
            <a:normAutofit/>
          </a:bodyPr>
          <a:lstStyle/>
          <a:p>
            <a:pPr marL="0" indent="0">
              <a:buNone/>
            </a:pPr>
            <a:r>
              <a:rPr lang="es-MX" dirty="0"/>
              <a:t>La Propiedad </a:t>
            </a:r>
            <a:r>
              <a:rPr lang="es-MX" dirty="0" err="1"/>
              <a:t>text-decoration</a:t>
            </a:r>
            <a:r>
              <a:rPr lang="es-MX" dirty="0"/>
              <a:t> es usada para colocar o quitar decoraciones en el texto</a:t>
            </a:r>
          </a:p>
          <a:p>
            <a:pPr marL="0" indent="0">
              <a:buNone/>
            </a:pPr>
            <a:r>
              <a:rPr lang="es-MX" dirty="0"/>
              <a:t>Sus atributos de </a:t>
            </a:r>
            <a:r>
              <a:rPr lang="es-MX" dirty="0" err="1"/>
              <a:t>text-decoration</a:t>
            </a:r>
            <a:r>
              <a:rPr lang="es-MX" dirty="0"/>
              <a:t> son:</a:t>
            </a:r>
          </a:p>
          <a:p>
            <a:r>
              <a:rPr lang="es-MX" dirty="0" err="1"/>
              <a:t>None</a:t>
            </a:r>
            <a:endParaRPr lang="es-MX" dirty="0"/>
          </a:p>
          <a:p>
            <a:r>
              <a:rPr lang="es-MX" dirty="0" err="1"/>
              <a:t>Overline</a:t>
            </a:r>
            <a:endParaRPr lang="es-MX" dirty="0"/>
          </a:p>
          <a:p>
            <a:r>
              <a:rPr lang="es-MX" dirty="0"/>
              <a:t>line-</a:t>
            </a:r>
            <a:r>
              <a:rPr lang="es-MX" dirty="0" err="1"/>
              <a:t>through</a:t>
            </a:r>
            <a:endParaRPr lang="es-MX" dirty="0"/>
          </a:p>
          <a:p>
            <a:r>
              <a:rPr lang="es-MX" dirty="0" err="1"/>
              <a:t>underline</a:t>
            </a:r>
            <a:endParaRPr lang="es-MX" dirty="0"/>
          </a:p>
          <a:p>
            <a:pPr marL="0" indent="0">
              <a:buNone/>
            </a:pPr>
            <a:r>
              <a:rPr lang="es-MX" dirty="0"/>
              <a:t>Ejemplo:</a:t>
            </a:r>
          </a:p>
          <a:p>
            <a:pPr marL="0" indent="0">
              <a:buNone/>
            </a:pPr>
            <a:r>
              <a:rPr lang="es-MX" i="1" dirty="0">
                <a:latin typeface="Consolas" panose="020B0609020204030204" pitchFamily="49" charset="0"/>
              </a:rPr>
              <a:t>	</a:t>
            </a:r>
            <a:r>
              <a:rPr lang="es-MX" i="1" dirty="0">
                <a:solidFill>
                  <a:schemeClr val="accent4"/>
                </a:solidFill>
                <a:latin typeface="Consolas" panose="020B0609020204030204" pitchFamily="49" charset="0"/>
              </a:rPr>
              <a:t>a </a:t>
            </a:r>
            <a:r>
              <a:rPr lang="es-MX" i="1" dirty="0">
                <a:latin typeface="Consolas" panose="020B0609020204030204" pitchFamily="49" charset="0"/>
              </a:rPr>
              <a:t>{</a:t>
            </a:r>
            <a:br>
              <a:rPr lang="es-MX" i="1" dirty="0">
                <a:latin typeface="Consolas" panose="020B0609020204030204" pitchFamily="49" charset="0"/>
              </a:rPr>
            </a:br>
            <a:r>
              <a:rPr lang="es-MX" i="1" dirty="0">
                <a:latin typeface="Consolas" panose="020B0609020204030204" pitchFamily="49" charset="0"/>
              </a:rPr>
              <a:t>    </a:t>
            </a:r>
            <a:r>
              <a:rPr lang="es-MX" i="1" dirty="0" err="1">
                <a:latin typeface="Consolas" panose="020B0609020204030204" pitchFamily="49" charset="0"/>
              </a:rPr>
              <a:t>text-decoration</a:t>
            </a:r>
            <a:r>
              <a:rPr lang="es-MX" i="1" dirty="0">
                <a:latin typeface="Consolas" panose="020B0609020204030204" pitchFamily="49" charset="0"/>
              </a:rPr>
              <a:t>: </a:t>
            </a:r>
            <a:r>
              <a:rPr lang="es-MX" i="1" dirty="0" err="1">
                <a:latin typeface="Consolas" panose="020B0609020204030204" pitchFamily="49" charset="0"/>
              </a:rPr>
              <a:t>none</a:t>
            </a:r>
            <a:r>
              <a:rPr lang="es-MX" i="1" dirty="0">
                <a:latin typeface="Consolas" panose="020B0609020204030204" pitchFamily="49" charset="0"/>
              </a:rPr>
              <a:t>;</a:t>
            </a:r>
            <a:br>
              <a:rPr lang="es-MX" i="1" dirty="0">
                <a:latin typeface="Consolas" panose="020B0609020204030204" pitchFamily="49" charset="0"/>
              </a:rPr>
            </a:br>
            <a:r>
              <a:rPr lang="es-MX" i="1" dirty="0">
                <a:latin typeface="Consolas" panose="020B0609020204030204" pitchFamily="49" charset="0"/>
              </a:rPr>
              <a:t>	</a:t>
            </a:r>
          </a:p>
          <a:p>
            <a:pPr marL="0" indent="0">
              <a:buNone/>
            </a:pPr>
            <a:r>
              <a:rPr lang="es-MX" i="1" dirty="0">
                <a:latin typeface="Consolas" panose="020B0609020204030204" pitchFamily="49" charset="0"/>
              </a:rPr>
              <a:t>}</a:t>
            </a:r>
          </a:p>
        </p:txBody>
      </p:sp>
    </p:spTree>
    <p:extLst>
      <p:ext uri="{BB962C8B-B14F-4D97-AF65-F5344CB8AC3E}">
        <p14:creationId xmlns:p14="http://schemas.microsoft.com/office/powerpoint/2010/main" val="311292649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Propiedad: Text </a:t>
            </a:r>
            <a:r>
              <a:rPr lang="es-MX" dirty="0" err="1"/>
              <a:t>Decoration</a:t>
            </a:r>
            <a:endParaRPr lang="es-MX" dirty="0"/>
          </a:p>
        </p:txBody>
      </p:sp>
      <p:graphicFrame>
        <p:nvGraphicFramePr>
          <p:cNvPr id="5" name="Content Placeholder 4"/>
          <p:cNvGraphicFramePr>
            <a:graphicFrameLocks noGrp="1"/>
          </p:cNvGraphicFramePr>
          <p:nvPr>
            <p:ph idx="1"/>
            <p:extLst/>
          </p:nvPr>
        </p:nvGraphicFramePr>
        <p:xfrm>
          <a:off x="819150" y="2222500"/>
          <a:ext cx="10553700" cy="3657600"/>
        </p:xfrm>
        <a:graphic>
          <a:graphicData uri="http://schemas.openxmlformats.org/drawingml/2006/table">
            <a:tbl>
              <a:tblPr firstRow="1" bandRow="1">
                <a:tableStyleId>{5C22544A-7EE6-4342-B048-85BDC9FD1C3A}</a:tableStyleId>
              </a:tblPr>
              <a:tblGrid>
                <a:gridCol w="5276850">
                  <a:extLst>
                    <a:ext uri="{9D8B030D-6E8A-4147-A177-3AD203B41FA5}">
                      <a16:colId xmlns="" xmlns:a16="http://schemas.microsoft.com/office/drawing/2014/main" val="4016495070"/>
                    </a:ext>
                  </a:extLst>
                </a:gridCol>
                <a:gridCol w="5276850">
                  <a:extLst>
                    <a:ext uri="{9D8B030D-6E8A-4147-A177-3AD203B41FA5}">
                      <a16:colId xmlns="" xmlns:a16="http://schemas.microsoft.com/office/drawing/2014/main" val="1038223681"/>
                    </a:ext>
                  </a:extLst>
                </a:gridCol>
              </a:tblGrid>
              <a:tr h="370840">
                <a:tc>
                  <a:txBody>
                    <a:bodyPr/>
                    <a:lstStyle/>
                    <a:p>
                      <a:r>
                        <a:rPr lang="en-US" dirty="0"/>
                        <a:t>HTML</a:t>
                      </a:r>
                    </a:p>
                    <a:p>
                      <a:endParaRPr lang="en-US" dirty="0"/>
                    </a:p>
                    <a:p>
                      <a:r>
                        <a:rPr lang="en-US" b="0" dirty="0">
                          <a:latin typeface="Consolas" panose="020B0609020204030204" pitchFamily="49" charset="0"/>
                        </a:rPr>
                        <a:t>&lt;h1&gt;This is heading 1&lt;/h1&gt;</a:t>
                      </a:r>
                    </a:p>
                    <a:p>
                      <a:r>
                        <a:rPr lang="en-US" b="0" dirty="0">
                          <a:latin typeface="Consolas" panose="020B0609020204030204" pitchFamily="49" charset="0"/>
                        </a:rPr>
                        <a:t>&lt;h2&gt;This is heading 2&lt;/h2&gt;</a:t>
                      </a:r>
                    </a:p>
                    <a:p>
                      <a:r>
                        <a:rPr lang="en-US" b="0" dirty="0">
                          <a:latin typeface="Consolas" panose="020B0609020204030204" pitchFamily="49" charset="0"/>
                        </a:rPr>
                        <a:t>&lt;h3&gt;This is heading 3&lt;/h3&gt;</a:t>
                      </a:r>
                    </a:p>
                    <a:p>
                      <a:endParaRPr lang="es-MX"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tc>
                  <a:txBody>
                    <a:bodyPr/>
                    <a:lstStyle/>
                    <a:p>
                      <a:r>
                        <a:rPr lang="es-MX" dirty="0"/>
                        <a:t>CSS</a:t>
                      </a:r>
                    </a:p>
                    <a:p>
                      <a:endParaRPr lang="es-MX" dirty="0"/>
                    </a:p>
                    <a:p>
                      <a:r>
                        <a:rPr lang="en-US" b="0" i="1" dirty="0">
                          <a:solidFill>
                            <a:schemeClr val="accent4"/>
                          </a:solidFill>
                          <a:latin typeface="Consolas" panose="020B0609020204030204" pitchFamily="49" charset="0"/>
                        </a:rPr>
                        <a:t>h1 </a:t>
                      </a:r>
                      <a:r>
                        <a:rPr lang="en-US" b="0" i="1" dirty="0">
                          <a:latin typeface="Consolas" panose="020B0609020204030204" pitchFamily="49" charset="0"/>
                        </a:rPr>
                        <a:t>{</a:t>
                      </a:r>
                    </a:p>
                    <a:p>
                      <a:r>
                        <a:rPr lang="en-US" b="0" i="1" dirty="0">
                          <a:latin typeface="Consolas" panose="020B0609020204030204" pitchFamily="49" charset="0"/>
                        </a:rPr>
                        <a:t>    text-decoration: </a:t>
                      </a:r>
                      <a:r>
                        <a:rPr lang="en-US" b="0" i="1" dirty="0" err="1">
                          <a:latin typeface="Consolas" panose="020B0609020204030204" pitchFamily="49" charset="0"/>
                        </a:rPr>
                        <a:t>overline</a:t>
                      </a:r>
                      <a:r>
                        <a:rPr lang="en-US" b="0" i="1" dirty="0">
                          <a:latin typeface="Consolas" panose="020B0609020204030204" pitchFamily="49" charset="0"/>
                        </a:rPr>
                        <a:t>;</a:t>
                      </a:r>
                    </a:p>
                    <a:p>
                      <a:r>
                        <a:rPr lang="en-US" b="0" i="1" dirty="0">
                          <a:latin typeface="Consolas" panose="020B0609020204030204" pitchFamily="49" charset="0"/>
                        </a:rPr>
                        <a:t>}</a:t>
                      </a:r>
                    </a:p>
                    <a:p>
                      <a:endParaRPr lang="en-US" b="0" i="1" dirty="0">
                        <a:latin typeface="Consolas" panose="020B0609020204030204" pitchFamily="49" charset="0"/>
                      </a:endParaRPr>
                    </a:p>
                    <a:p>
                      <a:r>
                        <a:rPr lang="en-US" b="0" i="1" dirty="0">
                          <a:solidFill>
                            <a:schemeClr val="accent4"/>
                          </a:solidFill>
                          <a:latin typeface="Consolas" panose="020B0609020204030204" pitchFamily="49" charset="0"/>
                        </a:rPr>
                        <a:t>h2</a:t>
                      </a:r>
                      <a:r>
                        <a:rPr lang="en-US" b="0" i="1" dirty="0">
                          <a:latin typeface="Consolas" panose="020B0609020204030204" pitchFamily="49" charset="0"/>
                        </a:rPr>
                        <a:t> {</a:t>
                      </a:r>
                    </a:p>
                    <a:p>
                      <a:r>
                        <a:rPr lang="en-US" b="0" i="1" dirty="0">
                          <a:latin typeface="Consolas" panose="020B0609020204030204" pitchFamily="49" charset="0"/>
                        </a:rPr>
                        <a:t>    text-decoration: line-through;</a:t>
                      </a:r>
                    </a:p>
                    <a:p>
                      <a:r>
                        <a:rPr lang="en-US" b="0" i="1" dirty="0">
                          <a:latin typeface="Consolas" panose="020B0609020204030204" pitchFamily="49" charset="0"/>
                        </a:rPr>
                        <a:t>}</a:t>
                      </a:r>
                    </a:p>
                    <a:p>
                      <a:endParaRPr lang="en-US" b="0" i="1" dirty="0">
                        <a:latin typeface="Consolas" panose="020B0609020204030204" pitchFamily="49" charset="0"/>
                      </a:endParaRPr>
                    </a:p>
                    <a:p>
                      <a:r>
                        <a:rPr lang="en-US" b="0" i="1" dirty="0">
                          <a:solidFill>
                            <a:schemeClr val="accent4"/>
                          </a:solidFill>
                          <a:latin typeface="Consolas" panose="020B0609020204030204" pitchFamily="49" charset="0"/>
                        </a:rPr>
                        <a:t>h3</a:t>
                      </a:r>
                      <a:r>
                        <a:rPr lang="en-US" b="0" i="1" dirty="0">
                          <a:latin typeface="Consolas" panose="020B0609020204030204" pitchFamily="49" charset="0"/>
                        </a:rPr>
                        <a:t> {</a:t>
                      </a:r>
                    </a:p>
                    <a:p>
                      <a:r>
                        <a:rPr lang="en-US" b="0" i="1" dirty="0">
                          <a:latin typeface="Consolas" panose="020B0609020204030204" pitchFamily="49" charset="0"/>
                        </a:rPr>
                        <a:t>    text-decoration: underline;</a:t>
                      </a:r>
                    </a:p>
                    <a:p>
                      <a:r>
                        <a:rPr lang="en-US" b="0" i="1" dirty="0">
                          <a:latin typeface="Consolas" panose="020B0609020204030204" pitchFamily="49" charset="0"/>
                        </a:rPr>
                        <a:t>}</a:t>
                      </a:r>
                      <a:endParaRPr lang="es-MX" b="0" i="1" dirty="0">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extLst>
                  <a:ext uri="{0D108BD9-81ED-4DB2-BD59-A6C34878D82A}">
                    <a16:rowId xmlns="" xmlns:a16="http://schemas.microsoft.com/office/drawing/2014/main" val="589923527"/>
                  </a:ext>
                </a:extLst>
              </a:tr>
            </a:tbl>
          </a:graphicData>
        </a:graphic>
      </p:graphicFrame>
    </p:spTree>
    <p:extLst>
      <p:ext uri="{BB962C8B-B14F-4D97-AF65-F5344CB8AC3E}">
        <p14:creationId xmlns:p14="http://schemas.microsoft.com/office/powerpoint/2010/main" val="333943508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Propiedad: Text </a:t>
            </a:r>
            <a:r>
              <a:rPr lang="es-MX" dirty="0" err="1"/>
              <a:t>Transformation</a:t>
            </a:r>
            <a:endParaRPr lang="es-MX" dirty="0"/>
          </a:p>
        </p:txBody>
      </p:sp>
      <p:sp>
        <p:nvSpPr>
          <p:cNvPr id="3" name="Content Placeholder 2"/>
          <p:cNvSpPr>
            <a:spLocks noGrp="1"/>
          </p:cNvSpPr>
          <p:nvPr>
            <p:ph idx="1"/>
          </p:nvPr>
        </p:nvSpPr>
        <p:spPr/>
        <p:txBody>
          <a:bodyPr>
            <a:normAutofit fontScale="92500" lnSpcReduction="20000"/>
          </a:bodyPr>
          <a:lstStyle/>
          <a:p>
            <a:pPr marL="0" indent="0">
              <a:buNone/>
            </a:pPr>
            <a:endParaRPr lang="es-MX" dirty="0"/>
          </a:p>
          <a:p>
            <a:pPr marL="0" indent="0">
              <a:buNone/>
            </a:pPr>
            <a:r>
              <a:rPr lang="es-MX" dirty="0"/>
              <a:t>La propiedad </a:t>
            </a:r>
            <a:r>
              <a:rPr lang="es-MX" dirty="0" err="1"/>
              <a:t>text-transform</a:t>
            </a:r>
            <a:r>
              <a:rPr lang="es-MX" dirty="0"/>
              <a:t> es usada para especificar mayúsculas y minúsculas en el texto.</a:t>
            </a:r>
          </a:p>
          <a:p>
            <a:pPr marL="0" indent="0">
              <a:buNone/>
            </a:pPr>
            <a:r>
              <a:rPr lang="es-MX" dirty="0"/>
              <a:t>Sus atributos de </a:t>
            </a:r>
            <a:r>
              <a:rPr lang="es-MX" dirty="0" err="1"/>
              <a:t>text-transform</a:t>
            </a:r>
            <a:r>
              <a:rPr lang="es-MX" dirty="0"/>
              <a:t> son:</a:t>
            </a:r>
          </a:p>
          <a:p>
            <a:r>
              <a:rPr lang="es-MX" dirty="0" err="1"/>
              <a:t>Uppercase</a:t>
            </a:r>
            <a:endParaRPr lang="es-MX" dirty="0"/>
          </a:p>
          <a:p>
            <a:r>
              <a:rPr lang="es-MX" dirty="0" err="1"/>
              <a:t>Lowercase</a:t>
            </a:r>
            <a:endParaRPr lang="es-MX" dirty="0"/>
          </a:p>
          <a:p>
            <a:r>
              <a:rPr lang="es-MX" dirty="0" err="1"/>
              <a:t>Capitalize</a:t>
            </a:r>
            <a:endParaRPr lang="es-MX" dirty="0"/>
          </a:p>
          <a:p>
            <a:pPr marL="0" indent="0">
              <a:buNone/>
            </a:pPr>
            <a:endParaRPr lang="es-MX" dirty="0"/>
          </a:p>
          <a:p>
            <a:pPr marL="0" indent="0">
              <a:buNone/>
            </a:pPr>
            <a:r>
              <a:rPr lang="es-MX" i="1" dirty="0">
                <a:solidFill>
                  <a:schemeClr val="accent6">
                    <a:lumMod val="60000"/>
                    <a:lumOff val="40000"/>
                  </a:schemeClr>
                </a:solidFill>
                <a:latin typeface="Consolas" panose="020B0609020204030204" pitchFamily="49" charset="0"/>
              </a:rPr>
              <a:t>.</a:t>
            </a:r>
            <a:r>
              <a:rPr lang="es-MX" i="1" dirty="0" err="1">
                <a:solidFill>
                  <a:schemeClr val="accent6">
                    <a:lumMod val="60000"/>
                    <a:lumOff val="40000"/>
                  </a:schemeClr>
                </a:solidFill>
                <a:latin typeface="Consolas" panose="020B0609020204030204" pitchFamily="49" charset="0"/>
              </a:rPr>
              <a:t>mayuscula</a:t>
            </a:r>
            <a:r>
              <a:rPr lang="es-MX" i="1" dirty="0">
                <a:solidFill>
                  <a:schemeClr val="accent6">
                    <a:lumMod val="60000"/>
                    <a:lumOff val="40000"/>
                  </a:schemeClr>
                </a:solidFill>
                <a:latin typeface="Consolas" panose="020B0609020204030204" pitchFamily="49" charset="0"/>
              </a:rPr>
              <a:t> </a:t>
            </a:r>
            <a:r>
              <a:rPr lang="es-MX" i="1" dirty="0">
                <a:latin typeface="Consolas" panose="020B0609020204030204" pitchFamily="49" charset="0"/>
              </a:rPr>
              <a:t>{</a:t>
            </a:r>
          </a:p>
          <a:p>
            <a:pPr marL="0" indent="0">
              <a:buNone/>
            </a:pPr>
            <a:r>
              <a:rPr lang="es-MX" i="1" dirty="0">
                <a:latin typeface="Consolas" panose="020B0609020204030204" pitchFamily="49" charset="0"/>
              </a:rPr>
              <a:t>    </a:t>
            </a:r>
            <a:r>
              <a:rPr lang="es-MX" i="1" dirty="0" err="1">
                <a:latin typeface="Consolas" panose="020B0609020204030204" pitchFamily="49" charset="0"/>
              </a:rPr>
              <a:t>text-transform</a:t>
            </a:r>
            <a:r>
              <a:rPr lang="es-MX" i="1" dirty="0">
                <a:latin typeface="Consolas" panose="020B0609020204030204" pitchFamily="49" charset="0"/>
              </a:rPr>
              <a:t>: </a:t>
            </a:r>
            <a:r>
              <a:rPr lang="es-MX" i="1" dirty="0" err="1">
                <a:latin typeface="Consolas" panose="020B0609020204030204" pitchFamily="49" charset="0"/>
              </a:rPr>
              <a:t>uppercase</a:t>
            </a:r>
            <a:r>
              <a:rPr lang="es-MX" i="1" dirty="0">
                <a:latin typeface="Consolas" panose="020B0609020204030204" pitchFamily="49" charset="0"/>
              </a:rPr>
              <a:t>;</a:t>
            </a:r>
          </a:p>
          <a:p>
            <a:pPr marL="0" indent="0">
              <a:buNone/>
            </a:pPr>
            <a:r>
              <a:rPr lang="es-MX" i="1" dirty="0">
                <a:latin typeface="Consolas" panose="020B0609020204030204" pitchFamily="49" charset="0"/>
              </a:rPr>
              <a:t>	}</a:t>
            </a:r>
          </a:p>
          <a:p>
            <a:pPr marL="0" indent="0">
              <a:buNone/>
            </a:pPr>
            <a:endParaRPr lang="es-MX" dirty="0"/>
          </a:p>
          <a:p>
            <a:pPr marL="0" indent="0">
              <a:buNone/>
            </a:pPr>
            <a:endParaRPr lang="es-MX" dirty="0"/>
          </a:p>
        </p:txBody>
      </p:sp>
    </p:spTree>
    <p:extLst>
      <p:ext uri="{BB962C8B-B14F-4D97-AF65-F5344CB8AC3E}">
        <p14:creationId xmlns:p14="http://schemas.microsoft.com/office/powerpoint/2010/main" val="9354802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HTML y CSS3</a:t>
            </a:r>
            <a:endParaRPr lang="es-MX" dirty="0"/>
          </a:p>
        </p:txBody>
      </p:sp>
      <p:pic>
        <p:nvPicPr>
          <p:cNvPr id="2050" name="Picture 2" descr="http://ctu-ict.net/wp/wp-content/uploads/2015/10/html-css.pn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858837" y="2638886"/>
            <a:ext cx="6401301" cy="3510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275559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Propiedad: Text </a:t>
            </a:r>
            <a:r>
              <a:rPr lang="es-MX" dirty="0" err="1"/>
              <a:t>Transformation</a:t>
            </a:r>
            <a:endParaRPr lang="es-MX" dirty="0"/>
          </a:p>
        </p:txBody>
      </p:sp>
      <p:graphicFrame>
        <p:nvGraphicFramePr>
          <p:cNvPr id="5" name="Content Placeholder 4"/>
          <p:cNvGraphicFramePr>
            <a:graphicFrameLocks noGrp="1"/>
          </p:cNvGraphicFramePr>
          <p:nvPr>
            <p:ph idx="1"/>
            <p:extLst/>
          </p:nvPr>
        </p:nvGraphicFramePr>
        <p:xfrm>
          <a:off x="819150" y="2222500"/>
          <a:ext cx="10553700" cy="3657600"/>
        </p:xfrm>
        <a:graphic>
          <a:graphicData uri="http://schemas.openxmlformats.org/drawingml/2006/table">
            <a:tbl>
              <a:tblPr firstRow="1" bandRow="1">
                <a:tableStyleId>{5C22544A-7EE6-4342-B048-85BDC9FD1C3A}</a:tableStyleId>
              </a:tblPr>
              <a:tblGrid>
                <a:gridCol w="5276850">
                  <a:extLst>
                    <a:ext uri="{9D8B030D-6E8A-4147-A177-3AD203B41FA5}">
                      <a16:colId xmlns="" xmlns:a16="http://schemas.microsoft.com/office/drawing/2014/main" val="2788355491"/>
                    </a:ext>
                  </a:extLst>
                </a:gridCol>
                <a:gridCol w="5276850">
                  <a:extLst>
                    <a:ext uri="{9D8B030D-6E8A-4147-A177-3AD203B41FA5}">
                      <a16:colId xmlns="" xmlns:a16="http://schemas.microsoft.com/office/drawing/2014/main" val="487512548"/>
                    </a:ext>
                  </a:extLst>
                </a:gridCol>
              </a:tblGrid>
              <a:tr h="370840">
                <a:tc>
                  <a:txBody>
                    <a:bodyPr/>
                    <a:lstStyle/>
                    <a:p>
                      <a:r>
                        <a:rPr lang="en-US" dirty="0"/>
                        <a:t>HTML</a:t>
                      </a:r>
                    </a:p>
                    <a:p>
                      <a:endParaRPr lang="en-US" dirty="0"/>
                    </a:p>
                    <a:p>
                      <a:r>
                        <a:rPr lang="en-US" b="0" dirty="0">
                          <a:latin typeface="Consolas" panose="020B0609020204030204" pitchFamily="49" charset="0"/>
                        </a:rPr>
                        <a:t>&lt;p class="uppercase"&gt;This is some text.&lt;/p&gt;</a:t>
                      </a:r>
                    </a:p>
                    <a:p>
                      <a:r>
                        <a:rPr lang="en-US" b="0" dirty="0">
                          <a:latin typeface="Consolas" panose="020B0609020204030204" pitchFamily="49" charset="0"/>
                        </a:rPr>
                        <a:t>&lt;p class="lowercase"&gt;This is some text.&lt;/p&gt;</a:t>
                      </a:r>
                    </a:p>
                    <a:p>
                      <a:r>
                        <a:rPr lang="en-US" b="0" dirty="0">
                          <a:latin typeface="Consolas" panose="020B0609020204030204" pitchFamily="49" charset="0"/>
                        </a:rPr>
                        <a:t>&lt;p class="capitalize"&gt;This is some text.&lt;/</a:t>
                      </a:r>
                      <a:r>
                        <a:rPr lang="en-US" dirty="0"/>
                        <a:t>p&gt;</a:t>
                      </a:r>
                      <a:endParaRPr lang="es-MX"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tc>
                  <a:txBody>
                    <a:bodyPr/>
                    <a:lstStyle/>
                    <a:p>
                      <a:r>
                        <a:rPr lang="es-MX" dirty="0"/>
                        <a:t>CSS</a:t>
                      </a:r>
                    </a:p>
                    <a:p>
                      <a:endParaRPr lang="es-MX" dirty="0"/>
                    </a:p>
                    <a:p>
                      <a:r>
                        <a:rPr lang="es-MX" b="0" i="1" dirty="0" err="1">
                          <a:solidFill>
                            <a:schemeClr val="accent4"/>
                          </a:solidFill>
                          <a:latin typeface="Consolas" panose="020B0609020204030204" pitchFamily="49" charset="0"/>
                        </a:rPr>
                        <a:t>p</a:t>
                      </a:r>
                      <a:r>
                        <a:rPr lang="es-MX" b="0" i="1" dirty="0" err="1">
                          <a:latin typeface="Consolas" panose="020B0609020204030204" pitchFamily="49" charset="0"/>
                        </a:rPr>
                        <a:t>.</a:t>
                      </a:r>
                      <a:r>
                        <a:rPr lang="es-MX" b="0" i="1" dirty="0" err="1">
                          <a:solidFill>
                            <a:schemeClr val="accent6">
                              <a:lumMod val="60000"/>
                              <a:lumOff val="40000"/>
                            </a:schemeClr>
                          </a:solidFill>
                          <a:latin typeface="Consolas" panose="020B0609020204030204" pitchFamily="49" charset="0"/>
                        </a:rPr>
                        <a:t>uppercase</a:t>
                      </a:r>
                      <a:r>
                        <a:rPr lang="es-MX" b="0" i="1" dirty="0">
                          <a:latin typeface="Consolas" panose="020B0609020204030204" pitchFamily="49" charset="0"/>
                        </a:rPr>
                        <a:t> {</a:t>
                      </a:r>
                    </a:p>
                    <a:p>
                      <a:r>
                        <a:rPr lang="es-MX" b="0" i="1" dirty="0">
                          <a:latin typeface="Consolas" panose="020B0609020204030204" pitchFamily="49" charset="0"/>
                        </a:rPr>
                        <a:t>    </a:t>
                      </a:r>
                      <a:r>
                        <a:rPr lang="es-MX" b="0" i="1" dirty="0" err="1">
                          <a:latin typeface="Consolas" panose="020B0609020204030204" pitchFamily="49" charset="0"/>
                        </a:rPr>
                        <a:t>text-transform</a:t>
                      </a:r>
                      <a:r>
                        <a:rPr lang="es-MX" b="0" i="1" dirty="0">
                          <a:latin typeface="Consolas" panose="020B0609020204030204" pitchFamily="49" charset="0"/>
                        </a:rPr>
                        <a:t>: </a:t>
                      </a:r>
                      <a:r>
                        <a:rPr lang="es-MX" b="0" i="1" dirty="0" err="1">
                          <a:latin typeface="Consolas" panose="020B0609020204030204" pitchFamily="49" charset="0"/>
                        </a:rPr>
                        <a:t>uppercase</a:t>
                      </a:r>
                      <a:r>
                        <a:rPr lang="es-MX" b="0" i="1" dirty="0">
                          <a:latin typeface="Consolas" panose="020B0609020204030204" pitchFamily="49" charset="0"/>
                        </a:rPr>
                        <a:t>;</a:t>
                      </a:r>
                    </a:p>
                    <a:p>
                      <a:r>
                        <a:rPr lang="es-MX" b="0" i="1" dirty="0">
                          <a:latin typeface="Consolas" panose="020B0609020204030204" pitchFamily="49" charset="0"/>
                        </a:rPr>
                        <a:t>}</a:t>
                      </a:r>
                    </a:p>
                    <a:p>
                      <a:endParaRPr lang="es-MX" b="0" i="1" dirty="0">
                        <a:latin typeface="Consolas" panose="020B0609020204030204" pitchFamily="49" charset="0"/>
                      </a:endParaRPr>
                    </a:p>
                    <a:p>
                      <a:r>
                        <a:rPr lang="es-MX" b="0" i="1" dirty="0" err="1">
                          <a:solidFill>
                            <a:schemeClr val="accent4"/>
                          </a:solidFill>
                          <a:latin typeface="Consolas" panose="020B0609020204030204" pitchFamily="49" charset="0"/>
                        </a:rPr>
                        <a:t>p</a:t>
                      </a:r>
                      <a:r>
                        <a:rPr lang="es-MX" b="0" i="1" dirty="0" err="1">
                          <a:latin typeface="Consolas" panose="020B0609020204030204" pitchFamily="49" charset="0"/>
                        </a:rPr>
                        <a:t>.</a:t>
                      </a:r>
                      <a:r>
                        <a:rPr lang="es-MX" b="0" i="1" dirty="0" err="1">
                          <a:solidFill>
                            <a:schemeClr val="accent6">
                              <a:lumMod val="60000"/>
                              <a:lumOff val="40000"/>
                            </a:schemeClr>
                          </a:solidFill>
                          <a:latin typeface="Consolas" panose="020B0609020204030204" pitchFamily="49" charset="0"/>
                        </a:rPr>
                        <a:t>lowercase</a:t>
                      </a:r>
                      <a:r>
                        <a:rPr lang="es-MX" b="0" i="1" dirty="0">
                          <a:latin typeface="Consolas" panose="020B0609020204030204" pitchFamily="49" charset="0"/>
                        </a:rPr>
                        <a:t> {</a:t>
                      </a:r>
                    </a:p>
                    <a:p>
                      <a:r>
                        <a:rPr lang="es-MX" b="0" i="1" dirty="0">
                          <a:latin typeface="Consolas" panose="020B0609020204030204" pitchFamily="49" charset="0"/>
                        </a:rPr>
                        <a:t>    </a:t>
                      </a:r>
                      <a:r>
                        <a:rPr lang="es-MX" b="0" i="1" dirty="0" err="1">
                          <a:latin typeface="Consolas" panose="020B0609020204030204" pitchFamily="49" charset="0"/>
                        </a:rPr>
                        <a:t>text-transform</a:t>
                      </a:r>
                      <a:r>
                        <a:rPr lang="es-MX" b="0" i="1" dirty="0">
                          <a:latin typeface="Consolas" panose="020B0609020204030204" pitchFamily="49" charset="0"/>
                        </a:rPr>
                        <a:t>: </a:t>
                      </a:r>
                      <a:r>
                        <a:rPr lang="es-MX" b="0" i="1" dirty="0" err="1">
                          <a:latin typeface="Consolas" panose="020B0609020204030204" pitchFamily="49" charset="0"/>
                        </a:rPr>
                        <a:t>lowercase</a:t>
                      </a:r>
                      <a:r>
                        <a:rPr lang="es-MX" b="0" i="1" dirty="0">
                          <a:latin typeface="Consolas" panose="020B0609020204030204" pitchFamily="49" charset="0"/>
                        </a:rPr>
                        <a:t>;</a:t>
                      </a:r>
                    </a:p>
                    <a:p>
                      <a:r>
                        <a:rPr lang="es-MX" b="0" i="1" dirty="0">
                          <a:latin typeface="Consolas" panose="020B0609020204030204" pitchFamily="49" charset="0"/>
                        </a:rPr>
                        <a:t>}</a:t>
                      </a:r>
                    </a:p>
                    <a:p>
                      <a:endParaRPr lang="es-MX" b="0" i="1" dirty="0">
                        <a:latin typeface="Consolas" panose="020B0609020204030204" pitchFamily="49" charset="0"/>
                      </a:endParaRPr>
                    </a:p>
                    <a:p>
                      <a:r>
                        <a:rPr lang="es-MX" b="0" i="1" dirty="0" err="1">
                          <a:solidFill>
                            <a:schemeClr val="accent4"/>
                          </a:solidFill>
                          <a:latin typeface="Consolas" panose="020B0609020204030204" pitchFamily="49" charset="0"/>
                        </a:rPr>
                        <a:t>p</a:t>
                      </a:r>
                      <a:r>
                        <a:rPr lang="es-MX" b="0" i="1" dirty="0" err="1">
                          <a:latin typeface="Consolas" panose="020B0609020204030204" pitchFamily="49" charset="0"/>
                        </a:rPr>
                        <a:t>.</a:t>
                      </a:r>
                      <a:r>
                        <a:rPr lang="es-MX" b="0" i="1" dirty="0" err="1">
                          <a:solidFill>
                            <a:schemeClr val="accent6">
                              <a:lumMod val="60000"/>
                              <a:lumOff val="40000"/>
                            </a:schemeClr>
                          </a:solidFill>
                          <a:latin typeface="Consolas" panose="020B0609020204030204" pitchFamily="49" charset="0"/>
                        </a:rPr>
                        <a:t>capitalize</a:t>
                      </a:r>
                      <a:r>
                        <a:rPr lang="es-MX" b="0" i="1" dirty="0">
                          <a:latin typeface="Consolas" panose="020B0609020204030204" pitchFamily="49" charset="0"/>
                        </a:rPr>
                        <a:t> {</a:t>
                      </a:r>
                    </a:p>
                    <a:p>
                      <a:r>
                        <a:rPr lang="es-MX" b="0" i="1" dirty="0">
                          <a:latin typeface="Consolas" panose="020B0609020204030204" pitchFamily="49" charset="0"/>
                        </a:rPr>
                        <a:t>    </a:t>
                      </a:r>
                      <a:r>
                        <a:rPr lang="es-MX" b="0" i="1" dirty="0" err="1">
                          <a:latin typeface="Consolas" panose="020B0609020204030204" pitchFamily="49" charset="0"/>
                        </a:rPr>
                        <a:t>text-transform</a:t>
                      </a:r>
                      <a:r>
                        <a:rPr lang="es-MX" b="0" i="1" dirty="0">
                          <a:latin typeface="Consolas" panose="020B0609020204030204" pitchFamily="49" charset="0"/>
                        </a:rPr>
                        <a:t>: </a:t>
                      </a:r>
                      <a:r>
                        <a:rPr lang="es-MX" b="0" i="1" dirty="0" err="1">
                          <a:latin typeface="Consolas" panose="020B0609020204030204" pitchFamily="49" charset="0"/>
                        </a:rPr>
                        <a:t>capitalize</a:t>
                      </a:r>
                      <a:r>
                        <a:rPr lang="es-MX" b="0" i="1" dirty="0">
                          <a:latin typeface="Consolas" panose="020B0609020204030204" pitchFamily="49" charset="0"/>
                        </a:rPr>
                        <a:t>;</a:t>
                      </a:r>
                    </a:p>
                    <a:p>
                      <a:r>
                        <a:rPr lang="es-MX" b="0" i="1" dirty="0">
                          <a:latin typeface="Consolas" panose="020B0609020204030204" pitchFamily="49" charset="0"/>
                        </a:rPr>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extLst>
                  <a:ext uri="{0D108BD9-81ED-4DB2-BD59-A6C34878D82A}">
                    <a16:rowId xmlns="" xmlns:a16="http://schemas.microsoft.com/office/drawing/2014/main" val="1288625946"/>
                  </a:ext>
                </a:extLst>
              </a:tr>
            </a:tbl>
          </a:graphicData>
        </a:graphic>
      </p:graphicFrame>
    </p:spTree>
    <p:extLst>
      <p:ext uri="{BB962C8B-B14F-4D97-AF65-F5344CB8AC3E}">
        <p14:creationId xmlns:p14="http://schemas.microsoft.com/office/powerpoint/2010/main" val="61087824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Propiedad :Text </a:t>
            </a:r>
            <a:r>
              <a:rPr lang="es-MX" dirty="0" err="1"/>
              <a:t>Indentation</a:t>
            </a:r>
            <a:endParaRPr lang="es-MX" dirty="0"/>
          </a:p>
        </p:txBody>
      </p:sp>
      <p:sp>
        <p:nvSpPr>
          <p:cNvPr id="3" name="Content Placeholder 2"/>
          <p:cNvSpPr>
            <a:spLocks noGrp="1"/>
          </p:cNvSpPr>
          <p:nvPr>
            <p:ph idx="1"/>
          </p:nvPr>
        </p:nvSpPr>
        <p:spPr/>
        <p:txBody>
          <a:bodyPr/>
          <a:lstStyle/>
          <a:p>
            <a:pPr marL="0" indent="0">
              <a:buNone/>
            </a:pPr>
            <a:r>
              <a:rPr lang="es-MX" dirty="0"/>
              <a:t>La propiedad </a:t>
            </a:r>
            <a:r>
              <a:rPr lang="es-MX" dirty="0" err="1"/>
              <a:t>text-indent</a:t>
            </a:r>
            <a:r>
              <a:rPr lang="es-MX" dirty="0"/>
              <a:t> se utiliza para especificar la sangría de la primera línea de un texto.</a:t>
            </a:r>
          </a:p>
          <a:p>
            <a:pPr marL="0" indent="0">
              <a:buNone/>
            </a:pPr>
            <a:r>
              <a:rPr lang="es-MX" dirty="0"/>
              <a:t>Ejemplo:</a:t>
            </a:r>
          </a:p>
          <a:p>
            <a:pPr marL="0" indent="0">
              <a:buNone/>
            </a:pPr>
            <a:endParaRPr lang="es-MX" dirty="0"/>
          </a:p>
          <a:p>
            <a:pPr marL="0" indent="0">
              <a:buNone/>
            </a:pPr>
            <a:r>
              <a:rPr lang="es-MX" i="1" dirty="0">
                <a:solidFill>
                  <a:schemeClr val="accent4"/>
                </a:solidFill>
                <a:latin typeface="Consolas" panose="020B0609020204030204" pitchFamily="49" charset="0"/>
              </a:rPr>
              <a:t>p</a:t>
            </a:r>
            <a:r>
              <a:rPr lang="es-MX" i="1" dirty="0">
                <a:latin typeface="Consolas" panose="020B0609020204030204" pitchFamily="49" charset="0"/>
              </a:rPr>
              <a:t> {</a:t>
            </a:r>
            <a:br>
              <a:rPr lang="es-MX" i="1" dirty="0">
                <a:latin typeface="Consolas" panose="020B0609020204030204" pitchFamily="49" charset="0"/>
              </a:rPr>
            </a:br>
            <a:r>
              <a:rPr lang="es-MX" i="1" dirty="0">
                <a:latin typeface="Consolas" panose="020B0609020204030204" pitchFamily="49" charset="0"/>
              </a:rPr>
              <a:t>    </a:t>
            </a:r>
            <a:r>
              <a:rPr lang="es-MX" i="1" dirty="0" err="1">
                <a:latin typeface="Consolas" panose="020B0609020204030204" pitchFamily="49" charset="0"/>
              </a:rPr>
              <a:t>text-indent</a:t>
            </a:r>
            <a:r>
              <a:rPr lang="es-MX" i="1" dirty="0">
                <a:latin typeface="Consolas" panose="020B0609020204030204" pitchFamily="49" charset="0"/>
              </a:rPr>
              <a:t>: 50px;</a:t>
            </a:r>
            <a:br>
              <a:rPr lang="es-MX" i="1" dirty="0">
                <a:latin typeface="Consolas" panose="020B0609020204030204" pitchFamily="49" charset="0"/>
              </a:rPr>
            </a:br>
            <a:r>
              <a:rPr lang="es-MX" i="1" dirty="0">
                <a:latin typeface="Consolas" panose="020B0609020204030204" pitchFamily="49" charset="0"/>
              </a:rPr>
              <a:t>   }</a:t>
            </a:r>
          </a:p>
          <a:p>
            <a:pPr marL="0" indent="0">
              <a:buNone/>
            </a:pPr>
            <a:endParaRPr lang="es-MX" dirty="0"/>
          </a:p>
        </p:txBody>
      </p:sp>
    </p:spTree>
    <p:extLst>
      <p:ext uri="{BB962C8B-B14F-4D97-AF65-F5344CB8AC3E}">
        <p14:creationId xmlns:p14="http://schemas.microsoft.com/office/powerpoint/2010/main" val="256702038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Propiedad :Text </a:t>
            </a:r>
            <a:r>
              <a:rPr lang="es-MX" dirty="0" err="1"/>
              <a:t>Indentation</a:t>
            </a:r>
            <a:endParaRPr lang="es-MX" dirty="0"/>
          </a:p>
        </p:txBody>
      </p:sp>
      <p:graphicFrame>
        <p:nvGraphicFramePr>
          <p:cNvPr id="5" name="Content Placeholder 4"/>
          <p:cNvGraphicFramePr>
            <a:graphicFrameLocks noGrp="1"/>
          </p:cNvGraphicFramePr>
          <p:nvPr>
            <p:ph idx="1"/>
            <p:extLst/>
          </p:nvPr>
        </p:nvGraphicFramePr>
        <p:xfrm>
          <a:off x="819150" y="2222500"/>
          <a:ext cx="10553700" cy="2834640"/>
        </p:xfrm>
        <a:graphic>
          <a:graphicData uri="http://schemas.openxmlformats.org/drawingml/2006/table">
            <a:tbl>
              <a:tblPr firstRow="1" bandRow="1">
                <a:tableStyleId>{5C22544A-7EE6-4342-B048-85BDC9FD1C3A}</a:tableStyleId>
              </a:tblPr>
              <a:tblGrid>
                <a:gridCol w="5276850">
                  <a:extLst>
                    <a:ext uri="{9D8B030D-6E8A-4147-A177-3AD203B41FA5}">
                      <a16:colId xmlns="" xmlns:a16="http://schemas.microsoft.com/office/drawing/2014/main" val="3277011634"/>
                    </a:ext>
                  </a:extLst>
                </a:gridCol>
                <a:gridCol w="5276850">
                  <a:extLst>
                    <a:ext uri="{9D8B030D-6E8A-4147-A177-3AD203B41FA5}">
                      <a16:colId xmlns="" xmlns:a16="http://schemas.microsoft.com/office/drawing/2014/main" val="844242777"/>
                    </a:ext>
                  </a:extLst>
                </a:gridCol>
              </a:tblGrid>
              <a:tr h="370840">
                <a:tc>
                  <a:txBody>
                    <a:bodyPr/>
                    <a:lstStyle/>
                    <a:p>
                      <a:r>
                        <a:rPr lang="en-US" dirty="0"/>
                        <a:t>HTML</a:t>
                      </a:r>
                    </a:p>
                    <a:p>
                      <a:endParaRPr lang="en-US" dirty="0"/>
                    </a:p>
                    <a:p>
                      <a:r>
                        <a:rPr lang="en-US" b="0" dirty="0">
                          <a:latin typeface="Consolas" panose="020B0609020204030204" pitchFamily="49" charset="0"/>
                        </a:rPr>
                        <a:t>&lt;p&gt;In my younger and more vulnerable years my father gave me some advice that I've been turning over in my mind ever since. 'Whenever you feel like criticizing anyone,' he told me, 'just remember that all the people in this world haven't had the advantages that you've had.'&lt;/p&gt;</a:t>
                      </a:r>
                      <a:endParaRPr lang="es-MX" b="0" dirty="0">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tc>
                  <a:txBody>
                    <a:bodyPr/>
                    <a:lstStyle/>
                    <a:p>
                      <a:r>
                        <a:rPr lang="es-MX" dirty="0"/>
                        <a:t>CSS</a:t>
                      </a:r>
                    </a:p>
                    <a:p>
                      <a:endParaRPr lang="es-MX" dirty="0"/>
                    </a:p>
                    <a:p>
                      <a:r>
                        <a:rPr lang="es-MX" b="0" i="1" dirty="0">
                          <a:solidFill>
                            <a:schemeClr val="accent4"/>
                          </a:solidFill>
                          <a:latin typeface="Consolas" panose="020B0609020204030204" pitchFamily="49" charset="0"/>
                        </a:rPr>
                        <a:t>p</a:t>
                      </a:r>
                      <a:r>
                        <a:rPr lang="es-MX" b="0" i="1" dirty="0">
                          <a:latin typeface="Consolas" panose="020B0609020204030204" pitchFamily="49" charset="0"/>
                        </a:rPr>
                        <a:t> {</a:t>
                      </a:r>
                    </a:p>
                    <a:p>
                      <a:r>
                        <a:rPr lang="es-MX" b="0" i="1" dirty="0">
                          <a:latin typeface="Consolas" panose="020B0609020204030204" pitchFamily="49" charset="0"/>
                        </a:rPr>
                        <a:t>    </a:t>
                      </a:r>
                      <a:r>
                        <a:rPr lang="es-MX" b="0" i="1" dirty="0" err="1">
                          <a:latin typeface="Consolas" panose="020B0609020204030204" pitchFamily="49" charset="0"/>
                        </a:rPr>
                        <a:t>text-indent</a:t>
                      </a:r>
                      <a:r>
                        <a:rPr lang="es-MX" b="0" i="1" dirty="0">
                          <a:latin typeface="Consolas" panose="020B0609020204030204" pitchFamily="49" charset="0"/>
                        </a:rPr>
                        <a:t>: 50px;</a:t>
                      </a:r>
                    </a:p>
                    <a:p>
                      <a:r>
                        <a:rPr lang="es-MX" b="0" i="1" dirty="0">
                          <a:latin typeface="Consolas" panose="020B0609020204030204" pitchFamily="49" charset="0"/>
                        </a:rPr>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extLst>
                  <a:ext uri="{0D108BD9-81ED-4DB2-BD59-A6C34878D82A}">
                    <a16:rowId xmlns="" xmlns:a16="http://schemas.microsoft.com/office/drawing/2014/main" val="3050864581"/>
                  </a:ext>
                </a:extLst>
              </a:tr>
            </a:tbl>
          </a:graphicData>
        </a:graphic>
      </p:graphicFrame>
    </p:spTree>
    <p:extLst>
      <p:ext uri="{BB962C8B-B14F-4D97-AF65-F5344CB8AC3E}">
        <p14:creationId xmlns:p14="http://schemas.microsoft.com/office/powerpoint/2010/main" val="419929073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Propiedad :</a:t>
            </a:r>
            <a:r>
              <a:rPr lang="es-MX" dirty="0" err="1"/>
              <a:t>Letter</a:t>
            </a:r>
            <a:r>
              <a:rPr lang="es-MX" dirty="0"/>
              <a:t> </a:t>
            </a:r>
            <a:r>
              <a:rPr lang="es-MX" dirty="0" err="1"/>
              <a:t>Spacing</a:t>
            </a:r>
            <a:endParaRPr lang="es-MX" dirty="0"/>
          </a:p>
        </p:txBody>
      </p:sp>
      <p:sp>
        <p:nvSpPr>
          <p:cNvPr id="3" name="Content Placeholder 2"/>
          <p:cNvSpPr>
            <a:spLocks noGrp="1"/>
          </p:cNvSpPr>
          <p:nvPr>
            <p:ph idx="1"/>
          </p:nvPr>
        </p:nvSpPr>
        <p:spPr/>
        <p:txBody>
          <a:bodyPr/>
          <a:lstStyle/>
          <a:p>
            <a:r>
              <a:rPr lang="es-MX" dirty="0"/>
              <a:t>La propiedad </a:t>
            </a:r>
            <a:r>
              <a:rPr lang="es-MX" dirty="0" err="1"/>
              <a:t>letter-spacing</a:t>
            </a:r>
            <a:r>
              <a:rPr lang="es-MX" dirty="0"/>
              <a:t> se utiliza para especificar el espacio entre los caracteres de un texto.</a:t>
            </a:r>
          </a:p>
          <a:p>
            <a:r>
              <a:rPr lang="es-MX" dirty="0"/>
              <a:t>Ejemplo:</a:t>
            </a:r>
          </a:p>
          <a:p>
            <a:endParaRPr lang="es-MX" dirty="0"/>
          </a:p>
          <a:p>
            <a:pPr marL="0" indent="0">
              <a:buNone/>
            </a:pPr>
            <a:r>
              <a:rPr lang="es-MX" i="1" dirty="0">
                <a:solidFill>
                  <a:schemeClr val="accent4"/>
                </a:solidFill>
                <a:latin typeface="Consolas" panose="020B0609020204030204" pitchFamily="49" charset="0"/>
              </a:rPr>
              <a:t>h1</a:t>
            </a:r>
            <a:r>
              <a:rPr lang="es-MX" i="1" dirty="0">
                <a:latin typeface="Consolas" panose="020B0609020204030204" pitchFamily="49" charset="0"/>
              </a:rPr>
              <a:t> {</a:t>
            </a:r>
            <a:br>
              <a:rPr lang="es-MX" i="1" dirty="0">
                <a:latin typeface="Consolas" panose="020B0609020204030204" pitchFamily="49" charset="0"/>
              </a:rPr>
            </a:br>
            <a:r>
              <a:rPr lang="es-MX" i="1" dirty="0">
                <a:latin typeface="Consolas" panose="020B0609020204030204" pitchFamily="49" charset="0"/>
              </a:rPr>
              <a:t>    </a:t>
            </a:r>
            <a:r>
              <a:rPr lang="es-MX" i="1" dirty="0" err="1">
                <a:latin typeface="Consolas" panose="020B0609020204030204" pitchFamily="49" charset="0"/>
              </a:rPr>
              <a:t>letter-spacing</a:t>
            </a:r>
            <a:r>
              <a:rPr lang="es-MX" i="1" dirty="0">
                <a:latin typeface="Consolas" panose="020B0609020204030204" pitchFamily="49" charset="0"/>
              </a:rPr>
              <a:t>: 3px;</a:t>
            </a:r>
            <a:br>
              <a:rPr lang="es-MX" i="1" dirty="0">
                <a:latin typeface="Consolas" panose="020B0609020204030204" pitchFamily="49" charset="0"/>
              </a:rPr>
            </a:br>
            <a:r>
              <a:rPr lang="es-MX" i="1" dirty="0">
                <a:latin typeface="Consolas" panose="020B0609020204030204" pitchFamily="49" charset="0"/>
              </a:rPr>
              <a:t>}</a:t>
            </a:r>
          </a:p>
          <a:p>
            <a:endParaRPr lang="es-MX" dirty="0"/>
          </a:p>
        </p:txBody>
      </p:sp>
    </p:spTree>
    <p:extLst>
      <p:ext uri="{BB962C8B-B14F-4D97-AF65-F5344CB8AC3E}">
        <p14:creationId xmlns:p14="http://schemas.microsoft.com/office/powerpoint/2010/main" val="321147174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Propiedad :</a:t>
            </a:r>
            <a:r>
              <a:rPr lang="es-MX" dirty="0" err="1"/>
              <a:t>Letter</a:t>
            </a:r>
            <a:r>
              <a:rPr lang="es-MX" dirty="0"/>
              <a:t> </a:t>
            </a:r>
            <a:r>
              <a:rPr lang="es-MX" dirty="0" err="1"/>
              <a:t>Spacing</a:t>
            </a:r>
            <a:endParaRPr lang="es-MX" dirty="0"/>
          </a:p>
        </p:txBody>
      </p:sp>
      <p:graphicFrame>
        <p:nvGraphicFramePr>
          <p:cNvPr id="5" name="Content Placeholder 4"/>
          <p:cNvGraphicFramePr>
            <a:graphicFrameLocks noGrp="1"/>
          </p:cNvGraphicFramePr>
          <p:nvPr>
            <p:ph idx="1"/>
            <p:extLst/>
          </p:nvPr>
        </p:nvGraphicFramePr>
        <p:xfrm>
          <a:off x="819150" y="2222500"/>
          <a:ext cx="10553700" cy="2560320"/>
        </p:xfrm>
        <a:graphic>
          <a:graphicData uri="http://schemas.openxmlformats.org/drawingml/2006/table">
            <a:tbl>
              <a:tblPr firstRow="1" bandRow="1">
                <a:tableStyleId>{5C22544A-7EE6-4342-B048-85BDC9FD1C3A}</a:tableStyleId>
              </a:tblPr>
              <a:tblGrid>
                <a:gridCol w="5276850">
                  <a:extLst>
                    <a:ext uri="{9D8B030D-6E8A-4147-A177-3AD203B41FA5}">
                      <a16:colId xmlns="" xmlns:a16="http://schemas.microsoft.com/office/drawing/2014/main" val="2549576868"/>
                    </a:ext>
                  </a:extLst>
                </a:gridCol>
                <a:gridCol w="5276850">
                  <a:extLst>
                    <a:ext uri="{9D8B030D-6E8A-4147-A177-3AD203B41FA5}">
                      <a16:colId xmlns="" xmlns:a16="http://schemas.microsoft.com/office/drawing/2014/main" val="3054735870"/>
                    </a:ext>
                  </a:extLst>
                </a:gridCol>
              </a:tblGrid>
              <a:tr h="370840">
                <a:tc>
                  <a:txBody>
                    <a:bodyPr/>
                    <a:lstStyle/>
                    <a:p>
                      <a:r>
                        <a:rPr lang="en-US" dirty="0"/>
                        <a:t>HTML</a:t>
                      </a:r>
                    </a:p>
                    <a:p>
                      <a:endParaRPr lang="en-US" dirty="0"/>
                    </a:p>
                    <a:p>
                      <a:r>
                        <a:rPr lang="en-US" b="0" dirty="0">
                          <a:latin typeface="Consolas" panose="020B0609020204030204" pitchFamily="49" charset="0"/>
                        </a:rPr>
                        <a:t>&lt;h1&gt;This is heading 1&lt;/h1&gt;</a:t>
                      </a:r>
                    </a:p>
                    <a:p>
                      <a:r>
                        <a:rPr lang="en-US" b="0" dirty="0">
                          <a:latin typeface="Consolas" panose="020B0609020204030204" pitchFamily="49" charset="0"/>
                        </a:rPr>
                        <a:t>&lt;h2&gt;This is heading 2&lt;/h2&gt;</a:t>
                      </a:r>
                      <a:endParaRPr lang="es-MX" b="0" dirty="0">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tc>
                  <a:txBody>
                    <a:bodyPr/>
                    <a:lstStyle/>
                    <a:p>
                      <a:r>
                        <a:rPr lang="es-MX" dirty="0"/>
                        <a:t>CSS</a:t>
                      </a:r>
                    </a:p>
                    <a:p>
                      <a:endParaRPr lang="es-MX" dirty="0"/>
                    </a:p>
                    <a:p>
                      <a:r>
                        <a:rPr lang="es-MX" b="0" i="1" dirty="0">
                          <a:solidFill>
                            <a:schemeClr val="accent4"/>
                          </a:solidFill>
                          <a:latin typeface="Consolas" panose="020B0609020204030204" pitchFamily="49" charset="0"/>
                        </a:rPr>
                        <a:t>h1 </a:t>
                      </a:r>
                      <a:r>
                        <a:rPr lang="es-MX" b="0" i="1" dirty="0">
                          <a:latin typeface="Consolas" panose="020B0609020204030204" pitchFamily="49" charset="0"/>
                        </a:rPr>
                        <a:t>{</a:t>
                      </a:r>
                    </a:p>
                    <a:p>
                      <a:r>
                        <a:rPr lang="es-MX" b="0" i="1" dirty="0">
                          <a:latin typeface="Consolas" panose="020B0609020204030204" pitchFamily="49" charset="0"/>
                        </a:rPr>
                        <a:t>    </a:t>
                      </a:r>
                      <a:r>
                        <a:rPr lang="es-MX" b="0" i="1" dirty="0" err="1">
                          <a:latin typeface="Consolas" panose="020B0609020204030204" pitchFamily="49" charset="0"/>
                        </a:rPr>
                        <a:t>letter-spacing</a:t>
                      </a:r>
                      <a:r>
                        <a:rPr lang="es-MX" b="0" i="1" dirty="0">
                          <a:latin typeface="Consolas" panose="020B0609020204030204" pitchFamily="49" charset="0"/>
                        </a:rPr>
                        <a:t>: 3px;</a:t>
                      </a:r>
                    </a:p>
                    <a:p>
                      <a:r>
                        <a:rPr lang="es-MX" b="0" i="1" dirty="0">
                          <a:latin typeface="Consolas" panose="020B0609020204030204" pitchFamily="49" charset="0"/>
                        </a:rPr>
                        <a:t>}</a:t>
                      </a:r>
                    </a:p>
                    <a:p>
                      <a:endParaRPr lang="es-MX" b="0" i="1" dirty="0">
                        <a:latin typeface="Consolas" panose="020B0609020204030204" pitchFamily="49" charset="0"/>
                      </a:endParaRPr>
                    </a:p>
                    <a:p>
                      <a:r>
                        <a:rPr lang="es-MX" b="0" i="1" dirty="0">
                          <a:solidFill>
                            <a:schemeClr val="accent4"/>
                          </a:solidFill>
                          <a:latin typeface="Consolas" panose="020B0609020204030204" pitchFamily="49" charset="0"/>
                        </a:rPr>
                        <a:t>h2</a:t>
                      </a:r>
                      <a:r>
                        <a:rPr lang="es-MX" b="0" i="1" dirty="0">
                          <a:latin typeface="Consolas" panose="020B0609020204030204" pitchFamily="49" charset="0"/>
                        </a:rPr>
                        <a:t> {</a:t>
                      </a:r>
                    </a:p>
                    <a:p>
                      <a:r>
                        <a:rPr lang="es-MX" b="0" i="1" dirty="0">
                          <a:latin typeface="Consolas" panose="020B0609020204030204" pitchFamily="49" charset="0"/>
                        </a:rPr>
                        <a:t>    </a:t>
                      </a:r>
                      <a:r>
                        <a:rPr lang="es-MX" b="0" i="1" dirty="0" err="1">
                          <a:latin typeface="Consolas" panose="020B0609020204030204" pitchFamily="49" charset="0"/>
                        </a:rPr>
                        <a:t>letter-spacing</a:t>
                      </a:r>
                      <a:r>
                        <a:rPr lang="es-MX" b="0" i="1" dirty="0">
                          <a:latin typeface="Consolas" panose="020B0609020204030204" pitchFamily="49" charset="0"/>
                        </a:rPr>
                        <a:t>: -3px;</a:t>
                      </a:r>
                    </a:p>
                    <a:p>
                      <a:r>
                        <a:rPr lang="es-MX" b="0" i="1" dirty="0">
                          <a:latin typeface="Consolas" panose="020B0609020204030204" pitchFamily="49" charset="0"/>
                        </a:rPr>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extLst>
                  <a:ext uri="{0D108BD9-81ED-4DB2-BD59-A6C34878D82A}">
                    <a16:rowId xmlns="" xmlns:a16="http://schemas.microsoft.com/office/drawing/2014/main" val="1827222591"/>
                  </a:ext>
                </a:extLst>
              </a:tr>
            </a:tbl>
          </a:graphicData>
        </a:graphic>
      </p:graphicFrame>
    </p:spTree>
    <p:extLst>
      <p:ext uri="{BB962C8B-B14F-4D97-AF65-F5344CB8AC3E}">
        <p14:creationId xmlns:p14="http://schemas.microsoft.com/office/powerpoint/2010/main" val="5655341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Propiedad :Line </a:t>
            </a:r>
            <a:r>
              <a:rPr lang="es-MX" dirty="0" err="1"/>
              <a:t>Height</a:t>
            </a:r>
            <a:endParaRPr lang="es-MX" dirty="0"/>
          </a:p>
        </p:txBody>
      </p:sp>
      <p:sp>
        <p:nvSpPr>
          <p:cNvPr id="3" name="Content Placeholder 2"/>
          <p:cNvSpPr>
            <a:spLocks noGrp="1"/>
          </p:cNvSpPr>
          <p:nvPr>
            <p:ph idx="1"/>
          </p:nvPr>
        </p:nvSpPr>
        <p:spPr/>
        <p:txBody>
          <a:bodyPr/>
          <a:lstStyle/>
          <a:p>
            <a:pPr marL="0" indent="0">
              <a:buNone/>
            </a:pPr>
            <a:r>
              <a:rPr lang="es-MX" dirty="0"/>
              <a:t>La propiedad line-</a:t>
            </a:r>
            <a:r>
              <a:rPr lang="es-MX" dirty="0" err="1"/>
              <a:t>height</a:t>
            </a:r>
            <a:r>
              <a:rPr lang="es-MX" dirty="0"/>
              <a:t> se utiliza para especificar el espacio entre líneas.</a:t>
            </a:r>
          </a:p>
          <a:p>
            <a:pPr marL="0" indent="0">
              <a:buNone/>
            </a:pPr>
            <a:r>
              <a:rPr lang="es-MX" dirty="0"/>
              <a:t>Ejemplo:</a:t>
            </a:r>
          </a:p>
          <a:p>
            <a:pPr marL="0" indent="0">
              <a:buNone/>
            </a:pPr>
            <a:r>
              <a:rPr lang="es-MX" i="1" dirty="0" err="1">
                <a:solidFill>
                  <a:schemeClr val="accent4"/>
                </a:solidFill>
                <a:latin typeface="Consolas" panose="020B0609020204030204" pitchFamily="49" charset="0"/>
              </a:rPr>
              <a:t>p</a:t>
            </a:r>
            <a:r>
              <a:rPr lang="es-MX" i="1" dirty="0" err="1">
                <a:latin typeface="Consolas" panose="020B0609020204030204" pitchFamily="49" charset="0"/>
              </a:rPr>
              <a:t>.</a:t>
            </a:r>
            <a:r>
              <a:rPr lang="es-MX" i="1" dirty="0" err="1">
                <a:solidFill>
                  <a:schemeClr val="accent6">
                    <a:lumMod val="60000"/>
                    <a:lumOff val="40000"/>
                  </a:schemeClr>
                </a:solidFill>
                <a:latin typeface="Consolas" panose="020B0609020204030204" pitchFamily="49" charset="0"/>
              </a:rPr>
              <a:t>small</a:t>
            </a:r>
            <a:r>
              <a:rPr lang="es-MX" i="1" dirty="0">
                <a:latin typeface="Consolas" panose="020B0609020204030204" pitchFamily="49" charset="0"/>
              </a:rPr>
              <a:t> {</a:t>
            </a:r>
            <a:br>
              <a:rPr lang="es-MX" i="1" dirty="0">
                <a:latin typeface="Consolas" panose="020B0609020204030204" pitchFamily="49" charset="0"/>
              </a:rPr>
            </a:br>
            <a:r>
              <a:rPr lang="es-MX" i="1" dirty="0">
                <a:latin typeface="Consolas" panose="020B0609020204030204" pitchFamily="49" charset="0"/>
              </a:rPr>
              <a:t>    line-</a:t>
            </a:r>
            <a:r>
              <a:rPr lang="es-MX" i="1" dirty="0" err="1">
                <a:latin typeface="Consolas" panose="020B0609020204030204" pitchFamily="49" charset="0"/>
              </a:rPr>
              <a:t>height</a:t>
            </a:r>
            <a:r>
              <a:rPr lang="es-MX" i="1" dirty="0">
                <a:latin typeface="Consolas" panose="020B0609020204030204" pitchFamily="49" charset="0"/>
              </a:rPr>
              <a:t>: 0.8;</a:t>
            </a:r>
            <a:br>
              <a:rPr lang="es-MX" i="1" dirty="0">
                <a:latin typeface="Consolas" panose="020B0609020204030204" pitchFamily="49" charset="0"/>
              </a:rPr>
            </a:br>
            <a:r>
              <a:rPr lang="es-MX" i="1" dirty="0">
                <a:latin typeface="Consolas" panose="020B0609020204030204" pitchFamily="49" charset="0"/>
              </a:rPr>
              <a:t>}</a:t>
            </a:r>
          </a:p>
        </p:txBody>
      </p:sp>
    </p:spTree>
    <p:extLst>
      <p:ext uri="{BB962C8B-B14F-4D97-AF65-F5344CB8AC3E}">
        <p14:creationId xmlns:p14="http://schemas.microsoft.com/office/powerpoint/2010/main" val="421486188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Propiedad :Line </a:t>
            </a:r>
            <a:r>
              <a:rPr lang="es-MX" dirty="0" err="1"/>
              <a:t>Height</a:t>
            </a:r>
            <a:endParaRPr lang="es-MX" dirty="0"/>
          </a:p>
        </p:txBody>
      </p:sp>
      <p:graphicFrame>
        <p:nvGraphicFramePr>
          <p:cNvPr id="5" name="Content Placeholder 4"/>
          <p:cNvGraphicFramePr>
            <a:graphicFrameLocks noGrp="1"/>
          </p:cNvGraphicFramePr>
          <p:nvPr>
            <p:ph idx="1"/>
            <p:extLst/>
          </p:nvPr>
        </p:nvGraphicFramePr>
        <p:xfrm>
          <a:off x="819150" y="2222500"/>
          <a:ext cx="10553700" cy="4480560"/>
        </p:xfrm>
        <a:graphic>
          <a:graphicData uri="http://schemas.openxmlformats.org/drawingml/2006/table">
            <a:tbl>
              <a:tblPr firstRow="1" bandRow="1">
                <a:tableStyleId>{5C22544A-7EE6-4342-B048-85BDC9FD1C3A}</a:tableStyleId>
              </a:tblPr>
              <a:tblGrid>
                <a:gridCol w="5276850">
                  <a:extLst>
                    <a:ext uri="{9D8B030D-6E8A-4147-A177-3AD203B41FA5}">
                      <a16:colId xmlns="" xmlns:a16="http://schemas.microsoft.com/office/drawing/2014/main" val="2481974571"/>
                    </a:ext>
                  </a:extLst>
                </a:gridCol>
                <a:gridCol w="5276850">
                  <a:extLst>
                    <a:ext uri="{9D8B030D-6E8A-4147-A177-3AD203B41FA5}">
                      <a16:colId xmlns="" xmlns:a16="http://schemas.microsoft.com/office/drawing/2014/main" val="4226737192"/>
                    </a:ext>
                  </a:extLst>
                </a:gridCol>
              </a:tblGrid>
              <a:tr h="370840">
                <a:tc>
                  <a:txBody>
                    <a:bodyPr/>
                    <a:lstStyle/>
                    <a:p>
                      <a:r>
                        <a:rPr lang="en-US" sz="1600" dirty="0"/>
                        <a:t>HTML</a:t>
                      </a:r>
                    </a:p>
                    <a:p>
                      <a:r>
                        <a:rPr lang="en-US" sz="1600" b="0" dirty="0">
                          <a:latin typeface="Consolas" panose="020B0609020204030204" pitchFamily="49" charset="0"/>
                        </a:rPr>
                        <a:t>&lt;p&gt;</a:t>
                      </a:r>
                    </a:p>
                    <a:p>
                      <a:r>
                        <a:rPr lang="en-US" sz="1600" b="0" dirty="0">
                          <a:latin typeface="Consolas" panose="020B0609020204030204" pitchFamily="49" charset="0"/>
                        </a:rPr>
                        <a:t>This is a paragraph with a standard line-height.&lt;</a:t>
                      </a:r>
                      <a:r>
                        <a:rPr lang="en-US" sz="1600" b="0" dirty="0" err="1">
                          <a:latin typeface="Consolas" panose="020B0609020204030204" pitchFamily="49" charset="0"/>
                        </a:rPr>
                        <a:t>br</a:t>
                      </a:r>
                      <a:r>
                        <a:rPr lang="en-US" sz="1600" b="0" dirty="0">
                          <a:latin typeface="Consolas" panose="020B0609020204030204" pitchFamily="49" charset="0"/>
                        </a:rPr>
                        <a:t>&gt;</a:t>
                      </a:r>
                    </a:p>
                    <a:p>
                      <a:r>
                        <a:rPr lang="en-US" sz="1600" b="0" dirty="0">
                          <a:latin typeface="Consolas" panose="020B0609020204030204" pitchFamily="49" charset="0"/>
                        </a:rPr>
                        <a:t>The default line height in most browsers is about 110% to 120%.&lt;</a:t>
                      </a:r>
                      <a:r>
                        <a:rPr lang="en-US" sz="1600" b="0" dirty="0" err="1">
                          <a:latin typeface="Consolas" panose="020B0609020204030204" pitchFamily="49" charset="0"/>
                        </a:rPr>
                        <a:t>br</a:t>
                      </a:r>
                      <a:r>
                        <a:rPr lang="en-US" sz="1600" b="0" dirty="0">
                          <a:latin typeface="Consolas" panose="020B0609020204030204" pitchFamily="49" charset="0"/>
                        </a:rPr>
                        <a:t>&gt;</a:t>
                      </a:r>
                    </a:p>
                    <a:p>
                      <a:r>
                        <a:rPr lang="en-US" sz="1600" b="0" dirty="0">
                          <a:latin typeface="Consolas" panose="020B0609020204030204" pitchFamily="49" charset="0"/>
                        </a:rPr>
                        <a:t>&lt;/p&gt;</a:t>
                      </a:r>
                    </a:p>
                    <a:p>
                      <a:endParaRPr lang="en-US" sz="1600" b="0" dirty="0">
                        <a:latin typeface="Consolas" panose="020B0609020204030204" pitchFamily="49" charset="0"/>
                      </a:endParaRPr>
                    </a:p>
                    <a:p>
                      <a:r>
                        <a:rPr lang="en-US" sz="1600" b="0" dirty="0">
                          <a:latin typeface="Consolas" panose="020B0609020204030204" pitchFamily="49" charset="0"/>
                        </a:rPr>
                        <a:t>&lt;p class="small"&gt;</a:t>
                      </a:r>
                    </a:p>
                    <a:p>
                      <a:r>
                        <a:rPr lang="en-US" sz="1600" b="0" dirty="0">
                          <a:latin typeface="Consolas" panose="020B0609020204030204" pitchFamily="49" charset="0"/>
                        </a:rPr>
                        <a:t>This is a paragraph with a smaller line-height.&lt;</a:t>
                      </a:r>
                      <a:r>
                        <a:rPr lang="en-US" sz="1600" b="0" dirty="0" err="1">
                          <a:latin typeface="Consolas" panose="020B0609020204030204" pitchFamily="49" charset="0"/>
                        </a:rPr>
                        <a:t>br</a:t>
                      </a:r>
                      <a:r>
                        <a:rPr lang="en-US" sz="1600" b="0" dirty="0">
                          <a:latin typeface="Consolas" panose="020B0609020204030204" pitchFamily="49" charset="0"/>
                        </a:rPr>
                        <a:t>&gt;</a:t>
                      </a:r>
                    </a:p>
                    <a:p>
                      <a:r>
                        <a:rPr lang="en-US" sz="1600" b="0" dirty="0">
                          <a:latin typeface="Consolas" panose="020B0609020204030204" pitchFamily="49" charset="0"/>
                        </a:rPr>
                        <a:t>This is a paragraph with a smaller line-height.&lt;</a:t>
                      </a:r>
                      <a:r>
                        <a:rPr lang="en-US" sz="1600" b="0" dirty="0" err="1">
                          <a:latin typeface="Consolas" panose="020B0609020204030204" pitchFamily="49" charset="0"/>
                        </a:rPr>
                        <a:t>br</a:t>
                      </a:r>
                      <a:r>
                        <a:rPr lang="en-US" sz="1600" b="0" dirty="0">
                          <a:latin typeface="Consolas" panose="020B0609020204030204" pitchFamily="49" charset="0"/>
                        </a:rPr>
                        <a:t>&gt;</a:t>
                      </a:r>
                    </a:p>
                    <a:p>
                      <a:r>
                        <a:rPr lang="en-US" sz="1600" b="0" dirty="0">
                          <a:latin typeface="Consolas" panose="020B0609020204030204" pitchFamily="49" charset="0"/>
                        </a:rPr>
                        <a:t>&lt;/p&gt;</a:t>
                      </a:r>
                    </a:p>
                    <a:p>
                      <a:endParaRPr lang="en-US" sz="1600" dirty="0">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tc>
                  <a:txBody>
                    <a:bodyPr/>
                    <a:lstStyle/>
                    <a:p>
                      <a:r>
                        <a:rPr lang="en-US" sz="1800" b="0" dirty="0">
                          <a:latin typeface="Consolas" panose="020B0609020204030204" pitchFamily="49" charset="0"/>
                        </a:rPr>
                        <a:t>&lt;p class="big"&gt;</a:t>
                      </a:r>
                    </a:p>
                    <a:p>
                      <a:r>
                        <a:rPr lang="en-US" sz="1800" b="0" dirty="0">
                          <a:latin typeface="Consolas" panose="020B0609020204030204" pitchFamily="49" charset="0"/>
                        </a:rPr>
                        <a:t>This is a paragraph with a bigger line-height.&lt;</a:t>
                      </a:r>
                      <a:r>
                        <a:rPr lang="en-US" sz="1800" b="0" dirty="0" err="1">
                          <a:latin typeface="Consolas" panose="020B0609020204030204" pitchFamily="49" charset="0"/>
                        </a:rPr>
                        <a:t>br</a:t>
                      </a:r>
                      <a:r>
                        <a:rPr lang="en-US" sz="1800" b="0" dirty="0">
                          <a:latin typeface="Consolas" panose="020B0609020204030204" pitchFamily="49" charset="0"/>
                        </a:rPr>
                        <a:t>&gt;</a:t>
                      </a:r>
                    </a:p>
                    <a:p>
                      <a:r>
                        <a:rPr lang="en-US" sz="1800" b="0" dirty="0">
                          <a:latin typeface="Consolas" panose="020B0609020204030204" pitchFamily="49" charset="0"/>
                        </a:rPr>
                        <a:t>This is a paragraph with a bigger line-height.&lt;</a:t>
                      </a:r>
                      <a:r>
                        <a:rPr lang="en-US" sz="1800" b="0" dirty="0" err="1">
                          <a:latin typeface="Consolas" panose="020B0609020204030204" pitchFamily="49" charset="0"/>
                        </a:rPr>
                        <a:t>br</a:t>
                      </a:r>
                      <a:r>
                        <a:rPr lang="en-US" sz="1800" b="0" dirty="0">
                          <a:latin typeface="Consolas" panose="020B0609020204030204" pitchFamily="49" charset="0"/>
                        </a:rPr>
                        <a:t>&gt;</a:t>
                      </a:r>
                    </a:p>
                    <a:p>
                      <a:r>
                        <a:rPr lang="en-US" sz="1800" b="0" dirty="0">
                          <a:latin typeface="Consolas" panose="020B0609020204030204" pitchFamily="49" charset="0"/>
                        </a:rPr>
                        <a:t>&lt;/p&gt;</a:t>
                      </a:r>
                      <a:endParaRPr lang="es-MX" sz="1800" b="0" dirty="0">
                        <a:latin typeface="Consolas" panose="020B0609020204030204" pitchFamily="49" charset="0"/>
                      </a:endParaRPr>
                    </a:p>
                    <a:p>
                      <a:endParaRPr lang="en-US" dirty="0"/>
                    </a:p>
                    <a:p>
                      <a:endParaRPr lang="en-US" dirty="0"/>
                    </a:p>
                    <a:p>
                      <a:r>
                        <a:rPr lang="en-US" b="0" i="1" dirty="0">
                          <a:latin typeface="Consolas" panose="020B0609020204030204" pitchFamily="49" charset="0"/>
                        </a:rPr>
                        <a:t>CSS</a:t>
                      </a:r>
                    </a:p>
                    <a:p>
                      <a:r>
                        <a:rPr lang="en-US" b="0" i="1" dirty="0" err="1">
                          <a:latin typeface="Consolas" panose="020B0609020204030204" pitchFamily="49" charset="0"/>
                        </a:rPr>
                        <a:t>p.small</a:t>
                      </a:r>
                      <a:r>
                        <a:rPr lang="en-US" b="0" i="1" dirty="0">
                          <a:latin typeface="Consolas" panose="020B0609020204030204" pitchFamily="49" charset="0"/>
                        </a:rPr>
                        <a:t> {</a:t>
                      </a:r>
                    </a:p>
                    <a:p>
                      <a:r>
                        <a:rPr lang="en-US" b="0" i="1" dirty="0">
                          <a:latin typeface="Consolas" panose="020B0609020204030204" pitchFamily="49" charset="0"/>
                        </a:rPr>
                        <a:t>    line-height: 0.7;</a:t>
                      </a:r>
                    </a:p>
                    <a:p>
                      <a:r>
                        <a:rPr lang="en-US" b="0" i="1" dirty="0">
                          <a:latin typeface="Consolas" panose="020B0609020204030204" pitchFamily="49" charset="0"/>
                        </a:rPr>
                        <a:t>}</a:t>
                      </a:r>
                    </a:p>
                    <a:p>
                      <a:endParaRPr lang="en-US" b="0" i="1" dirty="0">
                        <a:latin typeface="Consolas" panose="020B0609020204030204" pitchFamily="49" charset="0"/>
                      </a:endParaRPr>
                    </a:p>
                    <a:p>
                      <a:r>
                        <a:rPr lang="en-US" b="0" i="1" dirty="0" err="1">
                          <a:latin typeface="Consolas" panose="020B0609020204030204" pitchFamily="49" charset="0"/>
                        </a:rPr>
                        <a:t>p.big</a:t>
                      </a:r>
                      <a:r>
                        <a:rPr lang="en-US" b="0" i="1" dirty="0">
                          <a:latin typeface="Consolas" panose="020B0609020204030204" pitchFamily="49" charset="0"/>
                        </a:rPr>
                        <a:t> {</a:t>
                      </a:r>
                    </a:p>
                    <a:p>
                      <a:r>
                        <a:rPr lang="en-US" b="0" i="1" dirty="0">
                          <a:latin typeface="Consolas" panose="020B0609020204030204" pitchFamily="49" charset="0"/>
                        </a:rPr>
                        <a:t>    line-height: 1.8;</a:t>
                      </a:r>
                    </a:p>
                    <a:p>
                      <a:r>
                        <a:rPr lang="en-US" b="0" i="1" dirty="0">
                          <a:latin typeface="Consolas" panose="020B0609020204030204" pitchFamily="49" charset="0"/>
                        </a:rPr>
                        <a:t>}</a:t>
                      </a:r>
                      <a:endParaRPr lang="es-MX" b="0" i="1" dirty="0">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extLst>
                  <a:ext uri="{0D108BD9-81ED-4DB2-BD59-A6C34878D82A}">
                    <a16:rowId xmlns="" xmlns:a16="http://schemas.microsoft.com/office/drawing/2014/main" val="2526208418"/>
                  </a:ext>
                </a:extLst>
              </a:tr>
            </a:tbl>
          </a:graphicData>
        </a:graphic>
      </p:graphicFrame>
    </p:spTree>
    <p:extLst>
      <p:ext uri="{BB962C8B-B14F-4D97-AF65-F5344CB8AC3E}">
        <p14:creationId xmlns:p14="http://schemas.microsoft.com/office/powerpoint/2010/main" val="172290597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Propiedad : Word </a:t>
            </a:r>
            <a:r>
              <a:rPr lang="es-MX" dirty="0" err="1"/>
              <a:t>Spacing</a:t>
            </a:r>
            <a:endParaRPr lang="es-MX" dirty="0"/>
          </a:p>
        </p:txBody>
      </p:sp>
      <p:sp>
        <p:nvSpPr>
          <p:cNvPr id="3" name="Content Placeholder 2"/>
          <p:cNvSpPr>
            <a:spLocks noGrp="1"/>
          </p:cNvSpPr>
          <p:nvPr>
            <p:ph idx="1"/>
          </p:nvPr>
        </p:nvSpPr>
        <p:spPr/>
        <p:txBody>
          <a:bodyPr/>
          <a:lstStyle/>
          <a:p>
            <a:pPr marL="0" indent="0">
              <a:buNone/>
            </a:pPr>
            <a:r>
              <a:rPr lang="es-MX" dirty="0"/>
              <a:t>La propiedad </a:t>
            </a:r>
            <a:r>
              <a:rPr lang="es-MX" dirty="0" err="1"/>
              <a:t>word-spacing</a:t>
            </a:r>
            <a:r>
              <a:rPr lang="es-MX" dirty="0"/>
              <a:t> se utiliza para especificar el espacio entre las palabras de un texto.</a:t>
            </a:r>
          </a:p>
          <a:p>
            <a:pPr marL="0" indent="0">
              <a:buNone/>
            </a:pPr>
            <a:r>
              <a:rPr lang="es-MX" dirty="0"/>
              <a:t>Ejemplo:</a:t>
            </a:r>
          </a:p>
          <a:p>
            <a:pPr marL="0" indent="0">
              <a:buNone/>
            </a:pPr>
            <a:r>
              <a:rPr lang="es-MX" i="1" dirty="0">
                <a:solidFill>
                  <a:schemeClr val="accent4"/>
                </a:solidFill>
                <a:latin typeface="Consolas" panose="020B0609020204030204" pitchFamily="49" charset="0"/>
              </a:rPr>
              <a:t>h1</a:t>
            </a:r>
            <a:r>
              <a:rPr lang="es-MX" i="1" dirty="0">
                <a:latin typeface="Consolas" panose="020B0609020204030204" pitchFamily="49" charset="0"/>
              </a:rPr>
              <a:t> {</a:t>
            </a:r>
            <a:br>
              <a:rPr lang="es-MX" i="1" dirty="0">
                <a:latin typeface="Consolas" panose="020B0609020204030204" pitchFamily="49" charset="0"/>
              </a:rPr>
            </a:br>
            <a:r>
              <a:rPr lang="es-MX" i="1" dirty="0">
                <a:latin typeface="Consolas" panose="020B0609020204030204" pitchFamily="49" charset="0"/>
              </a:rPr>
              <a:t>    </a:t>
            </a:r>
            <a:r>
              <a:rPr lang="es-MX" i="1" dirty="0" err="1">
                <a:latin typeface="Consolas" panose="020B0609020204030204" pitchFamily="49" charset="0"/>
              </a:rPr>
              <a:t>word-spacing</a:t>
            </a:r>
            <a:r>
              <a:rPr lang="es-MX" i="1" dirty="0">
                <a:latin typeface="Consolas" panose="020B0609020204030204" pitchFamily="49" charset="0"/>
              </a:rPr>
              <a:t>: 10px;</a:t>
            </a:r>
            <a:br>
              <a:rPr lang="es-MX" i="1" dirty="0">
                <a:latin typeface="Consolas" panose="020B0609020204030204" pitchFamily="49" charset="0"/>
              </a:rPr>
            </a:br>
            <a:r>
              <a:rPr lang="es-MX" i="1" dirty="0">
                <a:latin typeface="Consolas" panose="020B0609020204030204" pitchFamily="49" charset="0"/>
              </a:rPr>
              <a:t>}</a:t>
            </a:r>
          </a:p>
        </p:txBody>
      </p:sp>
    </p:spTree>
    <p:extLst>
      <p:ext uri="{BB962C8B-B14F-4D97-AF65-F5344CB8AC3E}">
        <p14:creationId xmlns:p14="http://schemas.microsoft.com/office/powerpoint/2010/main" val="69904231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Propiedad: Text </a:t>
            </a:r>
            <a:r>
              <a:rPr lang="es-MX" dirty="0" err="1"/>
              <a:t>shadow</a:t>
            </a:r>
            <a:r>
              <a:rPr lang="es-MX" dirty="0"/>
              <a:t> </a:t>
            </a:r>
          </a:p>
        </p:txBody>
      </p:sp>
      <p:graphicFrame>
        <p:nvGraphicFramePr>
          <p:cNvPr id="6" name="Content Placeholder 5"/>
          <p:cNvGraphicFramePr>
            <a:graphicFrameLocks noGrp="1"/>
          </p:cNvGraphicFramePr>
          <p:nvPr>
            <p:ph idx="1"/>
            <p:extLst/>
          </p:nvPr>
        </p:nvGraphicFramePr>
        <p:xfrm>
          <a:off x="819150" y="2222500"/>
          <a:ext cx="10553700" cy="1463040"/>
        </p:xfrm>
        <a:graphic>
          <a:graphicData uri="http://schemas.openxmlformats.org/drawingml/2006/table">
            <a:tbl>
              <a:tblPr firstRow="1" bandRow="1">
                <a:tableStyleId>{5C22544A-7EE6-4342-B048-85BDC9FD1C3A}</a:tableStyleId>
              </a:tblPr>
              <a:tblGrid>
                <a:gridCol w="5276850">
                  <a:extLst>
                    <a:ext uri="{9D8B030D-6E8A-4147-A177-3AD203B41FA5}">
                      <a16:colId xmlns="" xmlns:a16="http://schemas.microsoft.com/office/drawing/2014/main" val="1393763665"/>
                    </a:ext>
                  </a:extLst>
                </a:gridCol>
                <a:gridCol w="5276850">
                  <a:extLst>
                    <a:ext uri="{9D8B030D-6E8A-4147-A177-3AD203B41FA5}">
                      <a16:colId xmlns="" xmlns:a16="http://schemas.microsoft.com/office/drawing/2014/main" val="3802820808"/>
                    </a:ext>
                  </a:extLst>
                </a:gridCol>
              </a:tblGrid>
              <a:tr h="370840">
                <a:tc>
                  <a:txBody>
                    <a:bodyPr/>
                    <a:lstStyle/>
                    <a:p>
                      <a:r>
                        <a:rPr lang="es-MX" dirty="0"/>
                        <a:t>HTML</a:t>
                      </a:r>
                    </a:p>
                    <a:p>
                      <a:endParaRPr lang="es-MX" dirty="0"/>
                    </a:p>
                    <a:p>
                      <a:r>
                        <a:rPr lang="es-MX" b="0" dirty="0">
                          <a:latin typeface="Consolas" panose="020B0609020204030204" pitchFamily="49" charset="0"/>
                        </a:rPr>
                        <a:t>&lt;h1&gt;Efecto Sombra&lt;/h1&gt;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tc>
                  <a:txBody>
                    <a:bodyPr/>
                    <a:lstStyle/>
                    <a:p>
                      <a:r>
                        <a:rPr lang="en-US" dirty="0"/>
                        <a:t>CSS</a:t>
                      </a:r>
                    </a:p>
                    <a:p>
                      <a:endParaRPr lang="en-US" dirty="0"/>
                    </a:p>
                    <a:p>
                      <a:r>
                        <a:rPr lang="en-US" b="0" i="1" dirty="0">
                          <a:solidFill>
                            <a:schemeClr val="accent4"/>
                          </a:solidFill>
                          <a:latin typeface="Consolas" panose="020B0609020204030204" pitchFamily="49" charset="0"/>
                        </a:rPr>
                        <a:t>h1</a:t>
                      </a:r>
                      <a:r>
                        <a:rPr lang="en-US" b="0" i="1" dirty="0">
                          <a:latin typeface="Consolas" panose="020B0609020204030204" pitchFamily="49" charset="0"/>
                        </a:rPr>
                        <a:t> {</a:t>
                      </a:r>
                    </a:p>
                    <a:p>
                      <a:r>
                        <a:rPr lang="en-US" b="0" i="1" dirty="0">
                          <a:latin typeface="Consolas" panose="020B0609020204030204" pitchFamily="49" charset="0"/>
                        </a:rPr>
                        <a:t>    text-shadow: 2px </a:t>
                      </a:r>
                      <a:r>
                        <a:rPr lang="en-US" b="0" i="1" dirty="0" err="1">
                          <a:latin typeface="Consolas" panose="020B0609020204030204" pitchFamily="49" charset="0"/>
                        </a:rPr>
                        <a:t>2px</a:t>
                      </a:r>
                      <a:r>
                        <a:rPr lang="en-US" b="0" i="1" dirty="0">
                          <a:latin typeface="Consolas" panose="020B0609020204030204" pitchFamily="49" charset="0"/>
                        </a:rPr>
                        <a:t> #FF0000;</a:t>
                      </a:r>
                    </a:p>
                    <a:p>
                      <a:r>
                        <a:rPr lang="en-US" b="0" i="1" dirty="0">
                          <a:latin typeface="Consolas" panose="020B0609020204030204" pitchFamily="49" charset="0"/>
                        </a:rPr>
                        <a:t>}</a:t>
                      </a:r>
                      <a:endParaRPr lang="es-MX" b="0" i="1" dirty="0">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extLst>
                  <a:ext uri="{0D108BD9-81ED-4DB2-BD59-A6C34878D82A}">
                    <a16:rowId xmlns="" xmlns:a16="http://schemas.microsoft.com/office/drawing/2014/main" val="4028381739"/>
                  </a:ext>
                </a:extLst>
              </a:tr>
            </a:tbl>
          </a:graphicData>
        </a:graphic>
      </p:graphicFrame>
    </p:spTree>
    <p:extLst>
      <p:ext uri="{BB962C8B-B14F-4D97-AF65-F5344CB8AC3E}">
        <p14:creationId xmlns:p14="http://schemas.microsoft.com/office/powerpoint/2010/main" val="157924899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Fuentes</a:t>
            </a:r>
          </a:p>
        </p:txBody>
      </p:sp>
      <p:pic>
        <p:nvPicPr>
          <p:cNvPr id="5" name="Picture Placeholder 4"/>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t="37" b="37"/>
          <a:stretch>
            <a:fillRect/>
          </a:stretch>
        </p:blipFill>
        <p:spPr/>
      </p:pic>
      <p:sp>
        <p:nvSpPr>
          <p:cNvPr id="4" name="Text Placeholder 3"/>
          <p:cNvSpPr>
            <a:spLocks noGrp="1"/>
          </p:cNvSpPr>
          <p:nvPr>
            <p:ph type="body" sz="half" idx="2"/>
          </p:nvPr>
        </p:nvSpPr>
        <p:spPr/>
        <p:txBody>
          <a:bodyPr/>
          <a:lstStyle/>
          <a:p>
            <a:endParaRPr lang="es-MX"/>
          </a:p>
        </p:txBody>
      </p:sp>
    </p:spTree>
    <p:extLst>
      <p:ext uri="{BB962C8B-B14F-4D97-AF65-F5344CB8AC3E}">
        <p14:creationId xmlns:p14="http://schemas.microsoft.com/office/powerpoint/2010/main" val="39675457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El nuevo estándar CSS3</a:t>
            </a:r>
            <a:endParaRPr lang="es-MX" dirty="0"/>
          </a:p>
        </p:txBody>
      </p:sp>
      <p:sp>
        <p:nvSpPr>
          <p:cNvPr id="3" name="Marcador de contenido 2"/>
          <p:cNvSpPr>
            <a:spLocks noGrp="1"/>
          </p:cNvSpPr>
          <p:nvPr>
            <p:ph idx="1"/>
          </p:nvPr>
        </p:nvSpPr>
        <p:spPr/>
        <p:txBody>
          <a:bodyPr/>
          <a:lstStyle/>
          <a:p>
            <a:pPr marL="0" indent="0">
              <a:buNone/>
            </a:pPr>
            <a:r>
              <a:rPr lang="es-MX" dirty="0"/>
              <a:t>CSS fue siempre sobre estilo, pero ya no más. En un intento por reducir el uso de código </a:t>
            </a:r>
            <a:r>
              <a:rPr lang="es-MX" dirty="0" err="1"/>
              <a:t>Javascript</a:t>
            </a:r>
            <a:r>
              <a:rPr lang="es-MX" dirty="0"/>
              <a:t> y para estandarizar funciones populares, CSS3 no solo cubre diseño y estilos web sino también forma y movimiento</a:t>
            </a:r>
            <a:r>
              <a:rPr lang="es-MX" dirty="0" smtClean="0"/>
              <a:t>.</a:t>
            </a:r>
          </a:p>
          <a:p>
            <a:pPr marL="0" indent="0">
              <a:buNone/>
            </a:pPr>
            <a:r>
              <a:rPr lang="es-MX" dirty="0" smtClean="0"/>
              <a:t> </a:t>
            </a:r>
          </a:p>
          <a:p>
            <a:pPr marL="0" indent="0">
              <a:buNone/>
            </a:pPr>
            <a:endParaRPr lang="es-MX" dirty="0"/>
          </a:p>
        </p:txBody>
      </p:sp>
    </p:spTree>
    <p:extLst>
      <p:ext uri="{BB962C8B-B14F-4D97-AF65-F5344CB8AC3E}">
        <p14:creationId xmlns:p14="http://schemas.microsoft.com/office/powerpoint/2010/main" val="36155985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Propiedad: Font </a:t>
            </a:r>
            <a:r>
              <a:rPr lang="es-MX" dirty="0" err="1"/>
              <a:t>Family</a:t>
            </a:r>
            <a:endParaRPr lang="es-MX" dirty="0"/>
          </a:p>
        </p:txBody>
      </p:sp>
      <p:graphicFrame>
        <p:nvGraphicFramePr>
          <p:cNvPr id="4" name="Content Placeholder 3"/>
          <p:cNvGraphicFramePr>
            <a:graphicFrameLocks noGrp="1"/>
          </p:cNvGraphicFramePr>
          <p:nvPr>
            <p:ph idx="1"/>
            <p:extLst/>
          </p:nvPr>
        </p:nvGraphicFramePr>
        <p:xfrm>
          <a:off x="819150" y="2222500"/>
          <a:ext cx="10553700" cy="3108960"/>
        </p:xfrm>
        <a:graphic>
          <a:graphicData uri="http://schemas.openxmlformats.org/drawingml/2006/table">
            <a:tbl>
              <a:tblPr firstRow="1" bandRow="1">
                <a:tableStyleId>{5C22544A-7EE6-4342-B048-85BDC9FD1C3A}</a:tableStyleId>
              </a:tblPr>
              <a:tblGrid>
                <a:gridCol w="5276850">
                  <a:extLst>
                    <a:ext uri="{9D8B030D-6E8A-4147-A177-3AD203B41FA5}">
                      <a16:colId xmlns="" xmlns:a16="http://schemas.microsoft.com/office/drawing/2014/main" val="2007766820"/>
                    </a:ext>
                  </a:extLst>
                </a:gridCol>
                <a:gridCol w="5276850">
                  <a:extLst>
                    <a:ext uri="{9D8B030D-6E8A-4147-A177-3AD203B41FA5}">
                      <a16:colId xmlns="" xmlns:a16="http://schemas.microsoft.com/office/drawing/2014/main" val="2982273360"/>
                    </a:ext>
                  </a:extLst>
                </a:gridCol>
              </a:tblGrid>
              <a:tr h="370840">
                <a:tc>
                  <a:txBody>
                    <a:bodyPr/>
                    <a:lstStyle/>
                    <a:p>
                      <a:r>
                        <a:rPr lang="en-US" dirty="0"/>
                        <a:t>HTML</a:t>
                      </a:r>
                    </a:p>
                    <a:p>
                      <a:endParaRPr lang="en-US" dirty="0"/>
                    </a:p>
                    <a:p>
                      <a:r>
                        <a:rPr lang="en-US" b="0" dirty="0">
                          <a:latin typeface="Consolas" panose="020B0609020204030204" pitchFamily="49" charset="0"/>
                        </a:rPr>
                        <a:t>&lt;h1&gt;CSS font-family&lt;/h1&gt;</a:t>
                      </a:r>
                    </a:p>
                    <a:p>
                      <a:r>
                        <a:rPr lang="en-US" b="0" dirty="0">
                          <a:latin typeface="Consolas" panose="020B0609020204030204" pitchFamily="49" charset="0"/>
                        </a:rPr>
                        <a:t>&lt;p class="serif"&gt;This is a paragraph, shown in the Times New Roman font.&lt;/p&gt;</a:t>
                      </a:r>
                    </a:p>
                    <a:p>
                      <a:r>
                        <a:rPr lang="en-US" b="0" dirty="0">
                          <a:latin typeface="Consolas" panose="020B0609020204030204" pitchFamily="49" charset="0"/>
                        </a:rPr>
                        <a:t>&lt;p class="</a:t>
                      </a:r>
                      <a:r>
                        <a:rPr lang="en-US" b="0" dirty="0" err="1">
                          <a:latin typeface="Consolas" panose="020B0609020204030204" pitchFamily="49" charset="0"/>
                        </a:rPr>
                        <a:t>sansserif</a:t>
                      </a:r>
                      <a:r>
                        <a:rPr lang="en-US" b="0" dirty="0">
                          <a:latin typeface="Consolas" panose="020B0609020204030204" pitchFamily="49" charset="0"/>
                        </a:rPr>
                        <a:t>"&gt;This is a paragraph, shown in the Arial font.&lt;/p&gt;</a:t>
                      </a:r>
                    </a:p>
                    <a:p>
                      <a:endParaRPr lang="es-MX"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tc>
                  <a:txBody>
                    <a:bodyPr/>
                    <a:lstStyle/>
                    <a:p>
                      <a:r>
                        <a:rPr lang="es-MX" dirty="0"/>
                        <a:t>CSS</a:t>
                      </a:r>
                    </a:p>
                    <a:p>
                      <a:endParaRPr lang="es-MX" dirty="0"/>
                    </a:p>
                    <a:p>
                      <a:r>
                        <a:rPr lang="es-MX" b="0" i="1" dirty="0" err="1">
                          <a:solidFill>
                            <a:schemeClr val="accent4"/>
                          </a:solidFill>
                          <a:latin typeface="Consolas" panose="020B0609020204030204" pitchFamily="49" charset="0"/>
                        </a:rPr>
                        <a:t>p</a:t>
                      </a:r>
                      <a:r>
                        <a:rPr lang="es-MX" b="0" i="1" dirty="0" err="1">
                          <a:latin typeface="Consolas" panose="020B0609020204030204" pitchFamily="49" charset="0"/>
                        </a:rPr>
                        <a:t>.</a:t>
                      </a:r>
                      <a:r>
                        <a:rPr lang="es-MX" b="0" i="1" dirty="0" err="1">
                          <a:solidFill>
                            <a:schemeClr val="accent6">
                              <a:lumMod val="60000"/>
                              <a:lumOff val="40000"/>
                            </a:schemeClr>
                          </a:solidFill>
                          <a:latin typeface="Consolas" panose="020B0609020204030204" pitchFamily="49" charset="0"/>
                        </a:rPr>
                        <a:t>serif</a:t>
                      </a:r>
                      <a:r>
                        <a:rPr lang="es-MX" b="0" i="1" dirty="0">
                          <a:latin typeface="Consolas" panose="020B0609020204030204" pitchFamily="49" charset="0"/>
                        </a:rPr>
                        <a:t> {</a:t>
                      </a:r>
                    </a:p>
                    <a:p>
                      <a:r>
                        <a:rPr lang="es-MX" b="0" i="1" dirty="0">
                          <a:latin typeface="Consolas" panose="020B0609020204030204" pitchFamily="49" charset="0"/>
                        </a:rPr>
                        <a:t>    </a:t>
                      </a:r>
                      <a:r>
                        <a:rPr lang="es-MX" b="0" i="1" dirty="0" err="1">
                          <a:latin typeface="Consolas" panose="020B0609020204030204" pitchFamily="49" charset="0"/>
                        </a:rPr>
                        <a:t>font-family</a:t>
                      </a:r>
                      <a:r>
                        <a:rPr lang="es-MX" b="0" i="1" dirty="0">
                          <a:latin typeface="Consolas" panose="020B0609020204030204" pitchFamily="49" charset="0"/>
                        </a:rPr>
                        <a:t>: "Times New </a:t>
                      </a:r>
                      <a:r>
                        <a:rPr lang="es-MX" b="0" i="1" dirty="0" err="1">
                          <a:latin typeface="Consolas" panose="020B0609020204030204" pitchFamily="49" charset="0"/>
                        </a:rPr>
                        <a:t>Roman</a:t>
                      </a:r>
                      <a:r>
                        <a:rPr lang="es-MX" b="0" i="1" dirty="0">
                          <a:latin typeface="Consolas" panose="020B0609020204030204" pitchFamily="49" charset="0"/>
                        </a:rPr>
                        <a:t>", Times, </a:t>
                      </a:r>
                      <a:r>
                        <a:rPr lang="es-MX" b="0" i="1" dirty="0" err="1">
                          <a:latin typeface="Consolas" panose="020B0609020204030204" pitchFamily="49" charset="0"/>
                        </a:rPr>
                        <a:t>serif</a:t>
                      </a:r>
                      <a:r>
                        <a:rPr lang="es-MX" b="0" i="1" dirty="0">
                          <a:latin typeface="Consolas" panose="020B0609020204030204" pitchFamily="49" charset="0"/>
                        </a:rPr>
                        <a:t>;</a:t>
                      </a:r>
                    </a:p>
                    <a:p>
                      <a:r>
                        <a:rPr lang="es-MX" b="0" i="1" dirty="0">
                          <a:latin typeface="Consolas" panose="020B0609020204030204" pitchFamily="49" charset="0"/>
                        </a:rPr>
                        <a:t>}</a:t>
                      </a:r>
                    </a:p>
                    <a:p>
                      <a:endParaRPr lang="es-MX" b="0" i="1" dirty="0">
                        <a:latin typeface="Consolas" panose="020B0609020204030204" pitchFamily="49" charset="0"/>
                      </a:endParaRPr>
                    </a:p>
                    <a:p>
                      <a:r>
                        <a:rPr lang="es-MX" b="0" i="1" dirty="0" err="1">
                          <a:solidFill>
                            <a:schemeClr val="accent4"/>
                          </a:solidFill>
                          <a:latin typeface="Consolas" panose="020B0609020204030204" pitchFamily="49" charset="0"/>
                        </a:rPr>
                        <a:t>p</a:t>
                      </a:r>
                      <a:r>
                        <a:rPr lang="es-MX" b="0" i="1" dirty="0" err="1">
                          <a:latin typeface="Consolas" panose="020B0609020204030204" pitchFamily="49" charset="0"/>
                        </a:rPr>
                        <a:t>.</a:t>
                      </a:r>
                      <a:r>
                        <a:rPr lang="es-MX" b="0" i="1" dirty="0" err="1">
                          <a:solidFill>
                            <a:schemeClr val="accent6">
                              <a:lumMod val="60000"/>
                              <a:lumOff val="40000"/>
                            </a:schemeClr>
                          </a:solidFill>
                          <a:latin typeface="Consolas" panose="020B0609020204030204" pitchFamily="49" charset="0"/>
                        </a:rPr>
                        <a:t>sansserif</a:t>
                      </a:r>
                      <a:r>
                        <a:rPr lang="es-MX" b="0" i="1" dirty="0">
                          <a:latin typeface="Consolas" panose="020B0609020204030204" pitchFamily="49" charset="0"/>
                        </a:rPr>
                        <a:t> {</a:t>
                      </a:r>
                    </a:p>
                    <a:p>
                      <a:r>
                        <a:rPr lang="es-MX" b="0" i="1" dirty="0">
                          <a:latin typeface="Consolas" panose="020B0609020204030204" pitchFamily="49" charset="0"/>
                        </a:rPr>
                        <a:t>    </a:t>
                      </a:r>
                      <a:r>
                        <a:rPr lang="es-MX" b="0" i="1" dirty="0" err="1">
                          <a:latin typeface="Consolas" panose="020B0609020204030204" pitchFamily="49" charset="0"/>
                        </a:rPr>
                        <a:t>font-family</a:t>
                      </a:r>
                      <a:r>
                        <a:rPr lang="es-MX" b="0" i="1" dirty="0">
                          <a:latin typeface="Consolas" panose="020B0609020204030204" pitchFamily="49" charset="0"/>
                        </a:rPr>
                        <a:t>: Arial, </a:t>
                      </a:r>
                      <a:r>
                        <a:rPr lang="es-MX" b="0" i="1" dirty="0" err="1">
                          <a:latin typeface="Consolas" panose="020B0609020204030204" pitchFamily="49" charset="0"/>
                        </a:rPr>
                        <a:t>Helvetica</a:t>
                      </a:r>
                      <a:r>
                        <a:rPr lang="es-MX" b="0" i="1" dirty="0">
                          <a:latin typeface="Consolas" panose="020B0609020204030204" pitchFamily="49" charset="0"/>
                        </a:rPr>
                        <a:t>, </a:t>
                      </a:r>
                      <a:r>
                        <a:rPr lang="es-MX" b="0" i="1" dirty="0" err="1">
                          <a:latin typeface="Consolas" panose="020B0609020204030204" pitchFamily="49" charset="0"/>
                        </a:rPr>
                        <a:t>sans-serif</a:t>
                      </a:r>
                      <a:r>
                        <a:rPr lang="es-MX" b="0" i="1" dirty="0">
                          <a:latin typeface="Consolas" panose="020B0609020204030204" pitchFamily="49" charset="0"/>
                        </a:rPr>
                        <a:t>;</a:t>
                      </a:r>
                    </a:p>
                    <a:p>
                      <a:r>
                        <a:rPr lang="es-MX" b="0" i="1" dirty="0">
                          <a:latin typeface="Consolas" panose="020B0609020204030204" pitchFamily="49" charset="0"/>
                        </a:rPr>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extLst>
                  <a:ext uri="{0D108BD9-81ED-4DB2-BD59-A6C34878D82A}">
                    <a16:rowId xmlns="" xmlns:a16="http://schemas.microsoft.com/office/drawing/2014/main" val="191960622"/>
                  </a:ext>
                </a:extLst>
              </a:tr>
            </a:tbl>
          </a:graphicData>
        </a:graphic>
      </p:graphicFrame>
    </p:spTree>
    <p:extLst>
      <p:ext uri="{BB962C8B-B14F-4D97-AF65-F5344CB8AC3E}">
        <p14:creationId xmlns:p14="http://schemas.microsoft.com/office/powerpoint/2010/main" val="275547931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Propiedad: Font Style</a:t>
            </a:r>
          </a:p>
        </p:txBody>
      </p:sp>
      <p:graphicFrame>
        <p:nvGraphicFramePr>
          <p:cNvPr id="4" name="Content Placeholder 3"/>
          <p:cNvGraphicFramePr>
            <a:graphicFrameLocks noGrp="1"/>
          </p:cNvGraphicFramePr>
          <p:nvPr>
            <p:ph idx="1"/>
            <p:extLst/>
          </p:nvPr>
        </p:nvGraphicFramePr>
        <p:xfrm>
          <a:off x="819150" y="2222500"/>
          <a:ext cx="10553700" cy="3657600"/>
        </p:xfrm>
        <a:graphic>
          <a:graphicData uri="http://schemas.openxmlformats.org/drawingml/2006/table">
            <a:tbl>
              <a:tblPr firstRow="1" bandRow="1">
                <a:tableStyleId>{5C22544A-7EE6-4342-B048-85BDC9FD1C3A}</a:tableStyleId>
              </a:tblPr>
              <a:tblGrid>
                <a:gridCol w="5276850">
                  <a:extLst>
                    <a:ext uri="{9D8B030D-6E8A-4147-A177-3AD203B41FA5}">
                      <a16:colId xmlns="" xmlns:a16="http://schemas.microsoft.com/office/drawing/2014/main" val="4096842218"/>
                    </a:ext>
                  </a:extLst>
                </a:gridCol>
                <a:gridCol w="5276850">
                  <a:extLst>
                    <a:ext uri="{9D8B030D-6E8A-4147-A177-3AD203B41FA5}">
                      <a16:colId xmlns="" xmlns:a16="http://schemas.microsoft.com/office/drawing/2014/main" val="1250537251"/>
                    </a:ext>
                  </a:extLst>
                </a:gridCol>
              </a:tblGrid>
              <a:tr h="370840">
                <a:tc>
                  <a:txBody>
                    <a:bodyPr/>
                    <a:lstStyle/>
                    <a:p>
                      <a:r>
                        <a:rPr lang="en-US" dirty="0"/>
                        <a:t>HTML</a:t>
                      </a:r>
                    </a:p>
                    <a:p>
                      <a:endParaRPr lang="en-US" dirty="0"/>
                    </a:p>
                    <a:p>
                      <a:r>
                        <a:rPr lang="en-US" b="0" dirty="0">
                          <a:latin typeface="Consolas" panose="020B0609020204030204" pitchFamily="49" charset="0"/>
                        </a:rPr>
                        <a:t>&lt;p class="normal"&gt;This is a paragraph in normal style.&lt;/p&gt;</a:t>
                      </a:r>
                    </a:p>
                    <a:p>
                      <a:r>
                        <a:rPr lang="en-US" b="0" dirty="0">
                          <a:latin typeface="Consolas" panose="020B0609020204030204" pitchFamily="49" charset="0"/>
                        </a:rPr>
                        <a:t>&lt;p class="italic"&gt;This is a paragraph in italic style.&lt;/p&gt;</a:t>
                      </a:r>
                    </a:p>
                    <a:p>
                      <a:r>
                        <a:rPr lang="en-US" b="0" dirty="0">
                          <a:latin typeface="Consolas" panose="020B0609020204030204" pitchFamily="49" charset="0"/>
                        </a:rPr>
                        <a:t>&lt;p class="oblique"&gt;This is a paragraph in oblique style.&lt;/p&gt;</a:t>
                      </a:r>
                      <a:endParaRPr lang="es-MX" b="0" dirty="0">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tc>
                  <a:txBody>
                    <a:bodyPr/>
                    <a:lstStyle/>
                    <a:p>
                      <a:r>
                        <a:rPr lang="es-MX" dirty="0"/>
                        <a:t>CSS</a:t>
                      </a:r>
                    </a:p>
                    <a:p>
                      <a:endParaRPr lang="es-MX" dirty="0"/>
                    </a:p>
                    <a:p>
                      <a:r>
                        <a:rPr lang="es-MX" b="0" i="1" dirty="0" err="1">
                          <a:solidFill>
                            <a:schemeClr val="accent4"/>
                          </a:solidFill>
                          <a:latin typeface="Consolas" panose="020B0609020204030204" pitchFamily="49" charset="0"/>
                        </a:rPr>
                        <a:t>p</a:t>
                      </a:r>
                      <a:r>
                        <a:rPr lang="es-MX" b="0" i="1" dirty="0" err="1">
                          <a:latin typeface="Consolas" panose="020B0609020204030204" pitchFamily="49" charset="0"/>
                        </a:rPr>
                        <a:t>.</a:t>
                      </a:r>
                      <a:r>
                        <a:rPr lang="es-MX" b="0" i="1" dirty="0" err="1">
                          <a:solidFill>
                            <a:schemeClr val="accent6">
                              <a:lumMod val="60000"/>
                              <a:lumOff val="40000"/>
                            </a:schemeClr>
                          </a:solidFill>
                          <a:latin typeface="Consolas" panose="020B0609020204030204" pitchFamily="49" charset="0"/>
                        </a:rPr>
                        <a:t>normal</a:t>
                      </a:r>
                      <a:r>
                        <a:rPr lang="es-MX" b="0" i="1" dirty="0">
                          <a:latin typeface="Consolas" panose="020B0609020204030204" pitchFamily="49" charset="0"/>
                        </a:rPr>
                        <a:t> {</a:t>
                      </a:r>
                    </a:p>
                    <a:p>
                      <a:r>
                        <a:rPr lang="es-MX" b="0" i="1" dirty="0">
                          <a:latin typeface="Consolas" panose="020B0609020204030204" pitchFamily="49" charset="0"/>
                        </a:rPr>
                        <a:t>    </a:t>
                      </a:r>
                      <a:r>
                        <a:rPr lang="es-MX" b="0" i="1" dirty="0" err="1">
                          <a:latin typeface="Consolas" panose="020B0609020204030204" pitchFamily="49" charset="0"/>
                        </a:rPr>
                        <a:t>font-style</a:t>
                      </a:r>
                      <a:r>
                        <a:rPr lang="es-MX" b="0" i="1" dirty="0">
                          <a:latin typeface="Consolas" panose="020B0609020204030204" pitchFamily="49" charset="0"/>
                        </a:rPr>
                        <a:t>: normal;</a:t>
                      </a:r>
                    </a:p>
                    <a:p>
                      <a:r>
                        <a:rPr lang="es-MX" b="0" i="1" dirty="0">
                          <a:latin typeface="Consolas" panose="020B0609020204030204" pitchFamily="49" charset="0"/>
                        </a:rPr>
                        <a:t>}</a:t>
                      </a:r>
                    </a:p>
                    <a:p>
                      <a:endParaRPr lang="es-MX" b="0" i="1" dirty="0">
                        <a:latin typeface="Consolas" panose="020B0609020204030204" pitchFamily="49" charset="0"/>
                      </a:endParaRPr>
                    </a:p>
                    <a:p>
                      <a:r>
                        <a:rPr lang="es-MX" b="0" i="1" dirty="0" err="1">
                          <a:solidFill>
                            <a:schemeClr val="accent4"/>
                          </a:solidFill>
                          <a:latin typeface="Consolas" panose="020B0609020204030204" pitchFamily="49" charset="0"/>
                        </a:rPr>
                        <a:t>p</a:t>
                      </a:r>
                      <a:r>
                        <a:rPr lang="es-MX" b="0" i="1" dirty="0" err="1">
                          <a:latin typeface="Consolas" panose="020B0609020204030204" pitchFamily="49" charset="0"/>
                        </a:rPr>
                        <a:t>.</a:t>
                      </a:r>
                      <a:r>
                        <a:rPr lang="es-MX" b="0" i="1" dirty="0" err="1">
                          <a:solidFill>
                            <a:schemeClr val="accent6">
                              <a:lumMod val="60000"/>
                              <a:lumOff val="40000"/>
                            </a:schemeClr>
                          </a:solidFill>
                          <a:latin typeface="Consolas" panose="020B0609020204030204" pitchFamily="49" charset="0"/>
                        </a:rPr>
                        <a:t>italic</a:t>
                      </a:r>
                      <a:r>
                        <a:rPr lang="es-MX" b="0" i="1" dirty="0">
                          <a:latin typeface="Consolas" panose="020B0609020204030204" pitchFamily="49" charset="0"/>
                        </a:rPr>
                        <a:t> {</a:t>
                      </a:r>
                    </a:p>
                    <a:p>
                      <a:r>
                        <a:rPr lang="es-MX" b="0" i="1" dirty="0">
                          <a:latin typeface="Consolas" panose="020B0609020204030204" pitchFamily="49" charset="0"/>
                        </a:rPr>
                        <a:t>    </a:t>
                      </a:r>
                      <a:r>
                        <a:rPr lang="es-MX" b="0" i="1" dirty="0" err="1">
                          <a:latin typeface="Consolas" panose="020B0609020204030204" pitchFamily="49" charset="0"/>
                        </a:rPr>
                        <a:t>font-style</a:t>
                      </a:r>
                      <a:r>
                        <a:rPr lang="es-MX" b="0" i="1" dirty="0">
                          <a:latin typeface="Consolas" panose="020B0609020204030204" pitchFamily="49" charset="0"/>
                        </a:rPr>
                        <a:t>: </a:t>
                      </a:r>
                      <a:r>
                        <a:rPr lang="es-MX" b="0" i="1" dirty="0" err="1">
                          <a:latin typeface="Consolas" panose="020B0609020204030204" pitchFamily="49" charset="0"/>
                        </a:rPr>
                        <a:t>italic</a:t>
                      </a:r>
                      <a:r>
                        <a:rPr lang="es-MX" b="0" i="1" dirty="0">
                          <a:latin typeface="Consolas" panose="020B0609020204030204" pitchFamily="49" charset="0"/>
                        </a:rPr>
                        <a:t>;</a:t>
                      </a:r>
                    </a:p>
                    <a:p>
                      <a:r>
                        <a:rPr lang="es-MX" b="0" i="1" dirty="0">
                          <a:latin typeface="Consolas" panose="020B0609020204030204" pitchFamily="49" charset="0"/>
                        </a:rPr>
                        <a:t>}</a:t>
                      </a:r>
                    </a:p>
                    <a:p>
                      <a:endParaRPr lang="es-MX" b="0" i="1" dirty="0">
                        <a:latin typeface="Consolas" panose="020B0609020204030204" pitchFamily="49" charset="0"/>
                      </a:endParaRPr>
                    </a:p>
                    <a:p>
                      <a:r>
                        <a:rPr lang="es-MX" b="0" i="1" dirty="0" err="1">
                          <a:solidFill>
                            <a:schemeClr val="accent4"/>
                          </a:solidFill>
                          <a:latin typeface="Consolas" panose="020B0609020204030204" pitchFamily="49" charset="0"/>
                        </a:rPr>
                        <a:t>p</a:t>
                      </a:r>
                      <a:r>
                        <a:rPr lang="es-MX" b="0" i="1" dirty="0" err="1">
                          <a:latin typeface="Consolas" panose="020B0609020204030204" pitchFamily="49" charset="0"/>
                        </a:rPr>
                        <a:t>.</a:t>
                      </a:r>
                      <a:r>
                        <a:rPr lang="es-MX" b="0" i="1" dirty="0" err="1">
                          <a:solidFill>
                            <a:schemeClr val="accent6">
                              <a:lumMod val="60000"/>
                              <a:lumOff val="40000"/>
                            </a:schemeClr>
                          </a:solidFill>
                          <a:latin typeface="Consolas" panose="020B0609020204030204" pitchFamily="49" charset="0"/>
                        </a:rPr>
                        <a:t>oblique</a:t>
                      </a:r>
                      <a:r>
                        <a:rPr lang="es-MX" b="0" i="1" dirty="0">
                          <a:solidFill>
                            <a:schemeClr val="accent6">
                              <a:lumMod val="60000"/>
                              <a:lumOff val="40000"/>
                            </a:schemeClr>
                          </a:solidFill>
                          <a:latin typeface="Consolas" panose="020B0609020204030204" pitchFamily="49" charset="0"/>
                        </a:rPr>
                        <a:t> </a:t>
                      </a:r>
                      <a:r>
                        <a:rPr lang="es-MX" b="0" i="1" dirty="0">
                          <a:latin typeface="Consolas" panose="020B0609020204030204" pitchFamily="49" charset="0"/>
                        </a:rPr>
                        <a:t>{</a:t>
                      </a:r>
                    </a:p>
                    <a:p>
                      <a:r>
                        <a:rPr lang="es-MX" b="0" i="1" dirty="0">
                          <a:latin typeface="Consolas" panose="020B0609020204030204" pitchFamily="49" charset="0"/>
                        </a:rPr>
                        <a:t>    </a:t>
                      </a:r>
                      <a:r>
                        <a:rPr lang="es-MX" b="0" i="1" dirty="0" err="1">
                          <a:latin typeface="Consolas" panose="020B0609020204030204" pitchFamily="49" charset="0"/>
                        </a:rPr>
                        <a:t>font-style</a:t>
                      </a:r>
                      <a:r>
                        <a:rPr lang="es-MX" b="0" i="1" dirty="0">
                          <a:latin typeface="Consolas" panose="020B0609020204030204" pitchFamily="49" charset="0"/>
                        </a:rPr>
                        <a:t>: </a:t>
                      </a:r>
                      <a:r>
                        <a:rPr lang="es-MX" b="0" i="1" dirty="0" err="1">
                          <a:latin typeface="Consolas" panose="020B0609020204030204" pitchFamily="49" charset="0"/>
                        </a:rPr>
                        <a:t>oblique</a:t>
                      </a:r>
                      <a:r>
                        <a:rPr lang="es-MX" b="0" i="1" dirty="0">
                          <a:latin typeface="Consolas" panose="020B0609020204030204" pitchFamily="49" charset="0"/>
                        </a:rPr>
                        <a:t>;</a:t>
                      </a:r>
                    </a:p>
                    <a:p>
                      <a:r>
                        <a:rPr lang="es-MX" b="0" i="1" dirty="0">
                          <a:latin typeface="Consolas" panose="020B0609020204030204" pitchFamily="49" charset="0"/>
                        </a:rPr>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extLst>
                  <a:ext uri="{0D108BD9-81ED-4DB2-BD59-A6C34878D82A}">
                    <a16:rowId xmlns="" xmlns:a16="http://schemas.microsoft.com/office/drawing/2014/main" val="837675918"/>
                  </a:ext>
                </a:extLst>
              </a:tr>
            </a:tbl>
          </a:graphicData>
        </a:graphic>
      </p:graphicFrame>
    </p:spTree>
    <p:extLst>
      <p:ext uri="{BB962C8B-B14F-4D97-AF65-F5344CB8AC3E}">
        <p14:creationId xmlns:p14="http://schemas.microsoft.com/office/powerpoint/2010/main" val="266878851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Propiedad: Font </a:t>
            </a:r>
            <a:r>
              <a:rPr lang="es-MX" dirty="0" err="1"/>
              <a:t>Size</a:t>
            </a:r>
            <a:endParaRPr lang="es-MX" dirty="0"/>
          </a:p>
        </p:txBody>
      </p:sp>
      <p:graphicFrame>
        <p:nvGraphicFramePr>
          <p:cNvPr id="4" name="Content Placeholder 3"/>
          <p:cNvGraphicFramePr>
            <a:graphicFrameLocks noGrp="1"/>
          </p:cNvGraphicFramePr>
          <p:nvPr>
            <p:ph idx="1"/>
            <p:extLst/>
          </p:nvPr>
        </p:nvGraphicFramePr>
        <p:xfrm>
          <a:off x="819150" y="2222500"/>
          <a:ext cx="10553700" cy="3657600"/>
        </p:xfrm>
        <a:graphic>
          <a:graphicData uri="http://schemas.openxmlformats.org/drawingml/2006/table">
            <a:tbl>
              <a:tblPr firstRow="1" bandRow="1">
                <a:tableStyleId>{5C22544A-7EE6-4342-B048-85BDC9FD1C3A}</a:tableStyleId>
              </a:tblPr>
              <a:tblGrid>
                <a:gridCol w="5276850">
                  <a:extLst>
                    <a:ext uri="{9D8B030D-6E8A-4147-A177-3AD203B41FA5}">
                      <a16:colId xmlns="" xmlns:a16="http://schemas.microsoft.com/office/drawing/2014/main" val="2921402604"/>
                    </a:ext>
                  </a:extLst>
                </a:gridCol>
                <a:gridCol w="5276850">
                  <a:extLst>
                    <a:ext uri="{9D8B030D-6E8A-4147-A177-3AD203B41FA5}">
                      <a16:colId xmlns="" xmlns:a16="http://schemas.microsoft.com/office/drawing/2014/main" val="2891353862"/>
                    </a:ext>
                  </a:extLst>
                </a:gridCol>
              </a:tblGrid>
              <a:tr h="370840">
                <a:tc>
                  <a:txBody>
                    <a:bodyPr/>
                    <a:lstStyle/>
                    <a:p>
                      <a:r>
                        <a:rPr lang="en-US" dirty="0"/>
                        <a:t>HTML</a:t>
                      </a:r>
                    </a:p>
                    <a:p>
                      <a:endParaRPr lang="en-US" dirty="0"/>
                    </a:p>
                    <a:p>
                      <a:r>
                        <a:rPr lang="en-US" b="0" dirty="0">
                          <a:latin typeface="Consolas" panose="020B0609020204030204" pitchFamily="49" charset="0"/>
                        </a:rPr>
                        <a:t>&lt;h1&gt;This is heading 1&lt;/h1&gt;</a:t>
                      </a:r>
                    </a:p>
                    <a:p>
                      <a:r>
                        <a:rPr lang="en-US" b="0" dirty="0">
                          <a:latin typeface="Consolas" panose="020B0609020204030204" pitchFamily="49" charset="0"/>
                        </a:rPr>
                        <a:t>&lt;h2&gt;This is heading 2&lt;/h2&gt;</a:t>
                      </a:r>
                    </a:p>
                    <a:p>
                      <a:r>
                        <a:rPr lang="en-US" b="0" dirty="0">
                          <a:latin typeface="Consolas" panose="020B0609020204030204" pitchFamily="49" charset="0"/>
                        </a:rPr>
                        <a:t>&lt;p&gt;This is a paragraph.&lt;/p&gt;</a:t>
                      </a:r>
                    </a:p>
                    <a:p>
                      <a:r>
                        <a:rPr lang="en-US" b="0" dirty="0">
                          <a:latin typeface="Consolas" panose="020B0609020204030204" pitchFamily="49" charset="0"/>
                        </a:rPr>
                        <a:t>&lt;p&gt;This is another paragraph.&lt;/p&gt;</a:t>
                      </a:r>
                      <a:endParaRPr lang="es-MX" b="0" dirty="0">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tc>
                  <a:txBody>
                    <a:bodyPr/>
                    <a:lstStyle/>
                    <a:p>
                      <a:r>
                        <a:rPr lang="es-MX" dirty="0"/>
                        <a:t>CSS</a:t>
                      </a:r>
                    </a:p>
                    <a:p>
                      <a:endParaRPr lang="es-MX" dirty="0"/>
                    </a:p>
                    <a:p>
                      <a:r>
                        <a:rPr lang="es-MX" b="0" i="1" dirty="0">
                          <a:solidFill>
                            <a:schemeClr val="accent4"/>
                          </a:solidFill>
                        </a:rPr>
                        <a:t>h1</a:t>
                      </a:r>
                      <a:r>
                        <a:rPr lang="es-MX" b="0" i="1" dirty="0"/>
                        <a:t> {</a:t>
                      </a:r>
                    </a:p>
                    <a:p>
                      <a:r>
                        <a:rPr lang="es-MX" b="0" i="1" dirty="0"/>
                        <a:t>    </a:t>
                      </a:r>
                      <a:r>
                        <a:rPr lang="es-MX" b="0" i="1" dirty="0" err="1"/>
                        <a:t>font-size</a:t>
                      </a:r>
                      <a:r>
                        <a:rPr lang="es-MX" b="0" i="1" dirty="0"/>
                        <a:t>: 40px;</a:t>
                      </a:r>
                    </a:p>
                    <a:p>
                      <a:r>
                        <a:rPr lang="es-MX" b="0" i="1" dirty="0"/>
                        <a:t>}</a:t>
                      </a:r>
                    </a:p>
                    <a:p>
                      <a:endParaRPr lang="es-MX" b="0" i="1" dirty="0"/>
                    </a:p>
                    <a:p>
                      <a:r>
                        <a:rPr lang="es-MX" b="0" i="1" dirty="0">
                          <a:solidFill>
                            <a:schemeClr val="accent4"/>
                          </a:solidFill>
                        </a:rPr>
                        <a:t>h2</a:t>
                      </a:r>
                      <a:r>
                        <a:rPr lang="es-MX" b="0" i="1" dirty="0"/>
                        <a:t> {</a:t>
                      </a:r>
                    </a:p>
                    <a:p>
                      <a:r>
                        <a:rPr lang="es-MX" b="0" i="1" dirty="0"/>
                        <a:t>    </a:t>
                      </a:r>
                      <a:r>
                        <a:rPr lang="es-MX" b="0" i="1" dirty="0" err="1"/>
                        <a:t>font-size</a:t>
                      </a:r>
                      <a:r>
                        <a:rPr lang="es-MX" b="0" i="1" dirty="0"/>
                        <a:t>: 30px;</a:t>
                      </a:r>
                    </a:p>
                    <a:p>
                      <a:r>
                        <a:rPr lang="es-MX" b="0" i="1" dirty="0"/>
                        <a:t>}</a:t>
                      </a:r>
                    </a:p>
                    <a:p>
                      <a:endParaRPr lang="es-MX" b="0" i="1" dirty="0"/>
                    </a:p>
                    <a:p>
                      <a:r>
                        <a:rPr lang="es-MX" b="0" i="1" dirty="0">
                          <a:solidFill>
                            <a:schemeClr val="accent4"/>
                          </a:solidFill>
                        </a:rPr>
                        <a:t>p</a:t>
                      </a:r>
                      <a:r>
                        <a:rPr lang="es-MX" b="0" i="1" dirty="0"/>
                        <a:t> {</a:t>
                      </a:r>
                    </a:p>
                    <a:p>
                      <a:r>
                        <a:rPr lang="es-MX" b="0" i="1" dirty="0"/>
                        <a:t>    </a:t>
                      </a:r>
                      <a:r>
                        <a:rPr lang="es-MX" b="0" i="1" dirty="0" err="1"/>
                        <a:t>font-size</a:t>
                      </a:r>
                      <a:r>
                        <a:rPr lang="es-MX" b="0" i="1" dirty="0"/>
                        <a:t>: 14px;</a:t>
                      </a:r>
                    </a:p>
                    <a:p>
                      <a:r>
                        <a:rPr lang="es-MX" b="0" i="1" dirty="0"/>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extLst>
                  <a:ext uri="{0D108BD9-81ED-4DB2-BD59-A6C34878D82A}">
                    <a16:rowId xmlns="" xmlns:a16="http://schemas.microsoft.com/office/drawing/2014/main" val="1444876038"/>
                  </a:ext>
                </a:extLst>
              </a:tr>
            </a:tbl>
          </a:graphicData>
        </a:graphic>
      </p:graphicFrame>
    </p:spTree>
    <p:extLst>
      <p:ext uri="{BB962C8B-B14F-4D97-AF65-F5344CB8AC3E}">
        <p14:creationId xmlns:p14="http://schemas.microsoft.com/office/powerpoint/2010/main" val="251581938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Propiedad: Font </a:t>
            </a:r>
            <a:r>
              <a:rPr lang="es-MX" dirty="0" err="1"/>
              <a:t>weight</a:t>
            </a:r>
            <a:endParaRPr lang="es-MX" dirty="0"/>
          </a:p>
        </p:txBody>
      </p:sp>
      <p:graphicFrame>
        <p:nvGraphicFramePr>
          <p:cNvPr id="4" name="Content Placeholder 3"/>
          <p:cNvGraphicFramePr>
            <a:graphicFrameLocks noGrp="1"/>
          </p:cNvGraphicFramePr>
          <p:nvPr>
            <p:ph idx="1"/>
            <p:extLst/>
          </p:nvPr>
        </p:nvGraphicFramePr>
        <p:xfrm>
          <a:off x="819150" y="2222500"/>
          <a:ext cx="10553700" cy="3657600"/>
        </p:xfrm>
        <a:graphic>
          <a:graphicData uri="http://schemas.openxmlformats.org/drawingml/2006/table">
            <a:tbl>
              <a:tblPr firstRow="1" bandRow="1">
                <a:tableStyleId>{5C22544A-7EE6-4342-B048-85BDC9FD1C3A}</a:tableStyleId>
              </a:tblPr>
              <a:tblGrid>
                <a:gridCol w="5276850">
                  <a:extLst>
                    <a:ext uri="{9D8B030D-6E8A-4147-A177-3AD203B41FA5}">
                      <a16:colId xmlns="" xmlns:a16="http://schemas.microsoft.com/office/drawing/2014/main" val="2556094856"/>
                    </a:ext>
                  </a:extLst>
                </a:gridCol>
                <a:gridCol w="5276850">
                  <a:extLst>
                    <a:ext uri="{9D8B030D-6E8A-4147-A177-3AD203B41FA5}">
                      <a16:colId xmlns="" xmlns:a16="http://schemas.microsoft.com/office/drawing/2014/main" val="2199869420"/>
                    </a:ext>
                  </a:extLst>
                </a:gridCol>
              </a:tblGrid>
              <a:tr h="370840">
                <a:tc>
                  <a:txBody>
                    <a:bodyPr/>
                    <a:lstStyle/>
                    <a:p>
                      <a:r>
                        <a:rPr lang="en-US" dirty="0"/>
                        <a:t>HTML</a:t>
                      </a:r>
                    </a:p>
                    <a:p>
                      <a:endParaRPr lang="en-US" dirty="0"/>
                    </a:p>
                    <a:p>
                      <a:r>
                        <a:rPr lang="en-US" b="0" dirty="0">
                          <a:latin typeface="Consolas" panose="020B0609020204030204" pitchFamily="49" charset="0"/>
                        </a:rPr>
                        <a:t>&lt;p class="normal"&gt;This is a paragraph.&lt;/p&gt;</a:t>
                      </a:r>
                    </a:p>
                    <a:p>
                      <a:r>
                        <a:rPr lang="en-US" b="0" dirty="0">
                          <a:latin typeface="Consolas" panose="020B0609020204030204" pitchFamily="49" charset="0"/>
                        </a:rPr>
                        <a:t>&lt;p class="light"&gt;This is a paragraph.&lt;/p&gt;</a:t>
                      </a:r>
                    </a:p>
                    <a:p>
                      <a:r>
                        <a:rPr lang="en-US" b="0" dirty="0">
                          <a:latin typeface="Consolas" panose="020B0609020204030204" pitchFamily="49" charset="0"/>
                        </a:rPr>
                        <a:t>&lt;p class="thick"&gt;This is a paragraph.&lt;/p&gt;</a:t>
                      </a:r>
                    </a:p>
                    <a:p>
                      <a:r>
                        <a:rPr lang="en-US" b="0" dirty="0">
                          <a:latin typeface="Consolas" panose="020B0609020204030204" pitchFamily="49" charset="0"/>
                        </a:rPr>
                        <a:t>&lt;p class="thicker"&gt;This is a paragraph.&lt;/p</a:t>
                      </a:r>
                      <a:r>
                        <a:rPr lang="en-US" dirty="0"/>
                        <a:t>&gt;</a:t>
                      </a:r>
                      <a:endParaRPr lang="es-MX"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tc>
                  <a:txBody>
                    <a:bodyPr/>
                    <a:lstStyle/>
                    <a:p>
                      <a:r>
                        <a:rPr lang="es-MX" dirty="0"/>
                        <a:t>CSS</a:t>
                      </a:r>
                    </a:p>
                    <a:p>
                      <a:endParaRPr lang="es-MX" dirty="0"/>
                    </a:p>
                    <a:p>
                      <a:r>
                        <a:rPr lang="es-MX" b="0" i="1" dirty="0" err="1">
                          <a:solidFill>
                            <a:schemeClr val="accent4"/>
                          </a:solidFill>
                          <a:latin typeface="Consolas" panose="020B0609020204030204" pitchFamily="49" charset="0"/>
                        </a:rPr>
                        <a:t>p</a:t>
                      </a:r>
                      <a:r>
                        <a:rPr lang="es-MX" b="0" i="1" dirty="0" err="1">
                          <a:latin typeface="Consolas" panose="020B0609020204030204" pitchFamily="49" charset="0"/>
                        </a:rPr>
                        <a:t>.</a:t>
                      </a:r>
                      <a:r>
                        <a:rPr lang="es-MX" b="0" i="1" dirty="0" err="1">
                          <a:solidFill>
                            <a:schemeClr val="accent6">
                              <a:lumMod val="60000"/>
                              <a:lumOff val="40000"/>
                            </a:schemeClr>
                          </a:solidFill>
                          <a:latin typeface="Consolas" panose="020B0609020204030204" pitchFamily="49" charset="0"/>
                        </a:rPr>
                        <a:t>light</a:t>
                      </a:r>
                      <a:r>
                        <a:rPr lang="es-MX" b="0" i="1" dirty="0">
                          <a:latin typeface="Consolas" panose="020B0609020204030204" pitchFamily="49" charset="0"/>
                        </a:rPr>
                        <a:t> {</a:t>
                      </a:r>
                    </a:p>
                    <a:p>
                      <a:r>
                        <a:rPr lang="es-MX" b="0" i="1" dirty="0">
                          <a:latin typeface="Consolas" panose="020B0609020204030204" pitchFamily="49" charset="0"/>
                        </a:rPr>
                        <a:t>    </a:t>
                      </a:r>
                      <a:r>
                        <a:rPr lang="es-MX" b="0" i="1" dirty="0" err="1">
                          <a:latin typeface="Consolas" panose="020B0609020204030204" pitchFamily="49" charset="0"/>
                        </a:rPr>
                        <a:t>font-weight</a:t>
                      </a:r>
                      <a:r>
                        <a:rPr lang="es-MX" b="0" i="1" dirty="0">
                          <a:latin typeface="Consolas" panose="020B0609020204030204" pitchFamily="49" charset="0"/>
                        </a:rPr>
                        <a:t>: </a:t>
                      </a:r>
                      <a:r>
                        <a:rPr lang="es-MX" b="0" i="1" dirty="0" err="1">
                          <a:latin typeface="Consolas" panose="020B0609020204030204" pitchFamily="49" charset="0"/>
                        </a:rPr>
                        <a:t>lighter</a:t>
                      </a:r>
                      <a:r>
                        <a:rPr lang="es-MX" b="0" i="1" dirty="0">
                          <a:latin typeface="Consolas" panose="020B0609020204030204" pitchFamily="49" charset="0"/>
                        </a:rPr>
                        <a:t>;</a:t>
                      </a:r>
                    </a:p>
                    <a:p>
                      <a:r>
                        <a:rPr lang="es-MX" b="0" i="1" dirty="0">
                          <a:latin typeface="Consolas" panose="020B0609020204030204" pitchFamily="49" charset="0"/>
                        </a:rPr>
                        <a:t>}</a:t>
                      </a:r>
                    </a:p>
                    <a:p>
                      <a:endParaRPr lang="es-MX" b="0" i="1" dirty="0">
                        <a:latin typeface="Consolas" panose="020B0609020204030204" pitchFamily="49" charset="0"/>
                      </a:endParaRPr>
                    </a:p>
                    <a:p>
                      <a:r>
                        <a:rPr lang="es-MX" b="0" i="1" dirty="0" err="1">
                          <a:solidFill>
                            <a:schemeClr val="accent4"/>
                          </a:solidFill>
                          <a:latin typeface="Consolas" panose="020B0609020204030204" pitchFamily="49" charset="0"/>
                        </a:rPr>
                        <a:t>p</a:t>
                      </a:r>
                      <a:r>
                        <a:rPr lang="es-MX" b="0" i="1" dirty="0" err="1">
                          <a:latin typeface="Consolas" panose="020B0609020204030204" pitchFamily="49" charset="0"/>
                        </a:rPr>
                        <a:t>.</a:t>
                      </a:r>
                      <a:r>
                        <a:rPr lang="es-MX" b="0" i="1" dirty="0" err="1">
                          <a:solidFill>
                            <a:schemeClr val="accent6">
                              <a:lumMod val="60000"/>
                              <a:lumOff val="40000"/>
                            </a:schemeClr>
                          </a:solidFill>
                          <a:latin typeface="Consolas" panose="020B0609020204030204" pitchFamily="49" charset="0"/>
                        </a:rPr>
                        <a:t>thick</a:t>
                      </a:r>
                      <a:r>
                        <a:rPr lang="es-MX" b="0" i="1" dirty="0">
                          <a:latin typeface="Consolas" panose="020B0609020204030204" pitchFamily="49" charset="0"/>
                        </a:rPr>
                        <a:t> {</a:t>
                      </a:r>
                    </a:p>
                    <a:p>
                      <a:r>
                        <a:rPr lang="es-MX" b="0" i="1" dirty="0">
                          <a:latin typeface="Consolas" panose="020B0609020204030204" pitchFamily="49" charset="0"/>
                        </a:rPr>
                        <a:t>    </a:t>
                      </a:r>
                      <a:r>
                        <a:rPr lang="es-MX" b="0" i="1" dirty="0" err="1">
                          <a:latin typeface="Consolas" panose="020B0609020204030204" pitchFamily="49" charset="0"/>
                        </a:rPr>
                        <a:t>font-weight</a:t>
                      </a:r>
                      <a:r>
                        <a:rPr lang="es-MX" b="0" i="1" dirty="0">
                          <a:latin typeface="Consolas" panose="020B0609020204030204" pitchFamily="49" charset="0"/>
                        </a:rPr>
                        <a:t>: </a:t>
                      </a:r>
                      <a:r>
                        <a:rPr lang="es-MX" b="0" i="1" dirty="0" err="1">
                          <a:latin typeface="Consolas" panose="020B0609020204030204" pitchFamily="49" charset="0"/>
                        </a:rPr>
                        <a:t>bold</a:t>
                      </a:r>
                      <a:r>
                        <a:rPr lang="es-MX" b="0" i="1" dirty="0">
                          <a:latin typeface="Consolas" panose="020B0609020204030204" pitchFamily="49" charset="0"/>
                        </a:rPr>
                        <a:t>;</a:t>
                      </a:r>
                    </a:p>
                    <a:p>
                      <a:r>
                        <a:rPr lang="es-MX" b="0" i="1" dirty="0">
                          <a:latin typeface="Consolas" panose="020B0609020204030204" pitchFamily="49" charset="0"/>
                        </a:rPr>
                        <a:t>}</a:t>
                      </a:r>
                    </a:p>
                    <a:p>
                      <a:endParaRPr lang="es-MX" b="0" i="1" dirty="0">
                        <a:latin typeface="Consolas" panose="020B0609020204030204" pitchFamily="49" charset="0"/>
                      </a:endParaRPr>
                    </a:p>
                    <a:p>
                      <a:r>
                        <a:rPr lang="es-MX" b="0" i="1" dirty="0" err="1">
                          <a:solidFill>
                            <a:schemeClr val="accent4"/>
                          </a:solidFill>
                          <a:latin typeface="Consolas" panose="020B0609020204030204" pitchFamily="49" charset="0"/>
                        </a:rPr>
                        <a:t>p</a:t>
                      </a:r>
                      <a:r>
                        <a:rPr lang="es-MX" b="0" i="1" dirty="0" err="1">
                          <a:latin typeface="Consolas" panose="020B0609020204030204" pitchFamily="49" charset="0"/>
                        </a:rPr>
                        <a:t>.</a:t>
                      </a:r>
                      <a:r>
                        <a:rPr lang="es-MX" b="0" i="1" dirty="0" err="1">
                          <a:solidFill>
                            <a:schemeClr val="accent6">
                              <a:lumMod val="60000"/>
                              <a:lumOff val="40000"/>
                            </a:schemeClr>
                          </a:solidFill>
                          <a:latin typeface="Consolas" panose="020B0609020204030204" pitchFamily="49" charset="0"/>
                        </a:rPr>
                        <a:t>thicker</a:t>
                      </a:r>
                      <a:r>
                        <a:rPr lang="es-MX" b="0" i="1" dirty="0">
                          <a:latin typeface="Consolas" panose="020B0609020204030204" pitchFamily="49" charset="0"/>
                        </a:rPr>
                        <a:t> {</a:t>
                      </a:r>
                    </a:p>
                    <a:p>
                      <a:r>
                        <a:rPr lang="es-MX" b="0" i="1" dirty="0">
                          <a:latin typeface="Consolas" panose="020B0609020204030204" pitchFamily="49" charset="0"/>
                        </a:rPr>
                        <a:t>    </a:t>
                      </a:r>
                      <a:r>
                        <a:rPr lang="es-MX" b="0" i="1" dirty="0" err="1">
                          <a:latin typeface="Consolas" panose="020B0609020204030204" pitchFamily="49" charset="0"/>
                        </a:rPr>
                        <a:t>font-weight</a:t>
                      </a:r>
                      <a:r>
                        <a:rPr lang="es-MX" b="0" i="1" dirty="0">
                          <a:latin typeface="Consolas" panose="020B0609020204030204" pitchFamily="49" charset="0"/>
                        </a:rPr>
                        <a:t>: 900;</a:t>
                      </a:r>
                    </a:p>
                    <a:p>
                      <a:r>
                        <a:rPr lang="es-MX" b="0" i="1" dirty="0">
                          <a:latin typeface="Consolas" panose="020B0609020204030204" pitchFamily="49" charset="0"/>
                        </a:rPr>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extLst>
                  <a:ext uri="{0D108BD9-81ED-4DB2-BD59-A6C34878D82A}">
                    <a16:rowId xmlns="" xmlns:a16="http://schemas.microsoft.com/office/drawing/2014/main" val="644308007"/>
                  </a:ext>
                </a:extLst>
              </a:tr>
            </a:tbl>
          </a:graphicData>
        </a:graphic>
      </p:graphicFrame>
    </p:spTree>
    <p:extLst>
      <p:ext uri="{BB962C8B-B14F-4D97-AF65-F5344CB8AC3E}">
        <p14:creationId xmlns:p14="http://schemas.microsoft.com/office/powerpoint/2010/main" val="28372004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Propiedad: Font </a:t>
            </a:r>
            <a:r>
              <a:rPr lang="es-MX" dirty="0" err="1"/>
              <a:t>variant</a:t>
            </a:r>
            <a:endParaRPr lang="es-MX" dirty="0"/>
          </a:p>
        </p:txBody>
      </p:sp>
      <p:graphicFrame>
        <p:nvGraphicFramePr>
          <p:cNvPr id="4" name="Content Placeholder 3"/>
          <p:cNvGraphicFramePr>
            <a:graphicFrameLocks noGrp="1"/>
          </p:cNvGraphicFramePr>
          <p:nvPr>
            <p:ph idx="1"/>
            <p:extLst/>
          </p:nvPr>
        </p:nvGraphicFramePr>
        <p:xfrm>
          <a:off x="819150" y="2222500"/>
          <a:ext cx="10553700" cy="2560320"/>
        </p:xfrm>
        <a:graphic>
          <a:graphicData uri="http://schemas.openxmlformats.org/drawingml/2006/table">
            <a:tbl>
              <a:tblPr firstRow="1" bandRow="1">
                <a:tableStyleId>{5C22544A-7EE6-4342-B048-85BDC9FD1C3A}</a:tableStyleId>
              </a:tblPr>
              <a:tblGrid>
                <a:gridCol w="5276850">
                  <a:extLst>
                    <a:ext uri="{9D8B030D-6E8A-4147-A177-3AD203B41FA5}">
                      <a16:colId xmlns="" xmlns:a16="http://schemas.microsoft.com/office/drawing/2014/main" val="4016173481"/>
                    </a:ext>
                  </a:extLst>
                </a:gridCol>
                <a:gridCol w="5276850">
                  <a:extLst>
                    <a:ext uri="{9D8B030D-6E8A-4147-A177-3AD203B41FA5}">
                      <a16:colId xmlns="" xmlns:a16="http://schemas.microsoft.com/office/drawing/2014/main" val="1024548847"/>
                    </a:ext>
                  </a:extLst>
                </a:gridCol>
              </a:tblGrid>
              <a:tr h="370840">
                <a:tc>
                  <a:txBody>
                    <a:bodyPr/>
                    <a:lstStyle/>
                    <a:p>
                      <a:r>
                        <a:rPr lang="en-US" dirty="0"/>
                        <a:t>HTML</a:t>
                      </a:r>
                    </a:p>
                    <a:p>
                      <a:endParaRPr lang="en-US" dirty="0"/>
                    </a:p>
                    <a:p>
                      <a:r>
                        <a:rPr lang="en-US" b="0" i="0" dirty="0">
                          <a:latin typeface="Consolas" panose="020B0609020204030204" pitchFamily="49" charset="0"/>
                        </a:rPr>
                        <a:t>&lt;p class="normal"&gt;My name is </a:t>
                      </a:r>
                      <a:r>
                        <a:rPr lang="en-US" b="0" i="0" dirty="0" err="1">
                          <a:latin typeface="Consolas" panose="020B0609020204030204" pitchFamily="49" charset="0"/>
                        </a:rPr>
                        <a:t>Hege</a:t>
                      </a:r>
                      <a:r>
                        <a:rPr lang="en-US" b="0" i="0" dirty="0">
                          <a:latin typeface="Consolas" panose="020B0609020204030204" pitchFamily="49" charset="0"/>
                        </a:rPr>
                        <a:t> </a:t>
                      </a:r>
                      <a:r>
                        <a:rPr lang="en-US" b="0" i="0" dirty="0" err="1">
                          <a:latin typeface="Consolas" panose="020B0609020204030204" pitchFamily="49" charset="0"/>
                        </a:rPr>
                        <a:t>Refsnes</a:t>
                      </a:r>
                      <a:r>
                        <a:rPr lang="en-US" b="0" i="0" dirty="0">
                          <a:latin typeface="Consolas" panose="020B0609020204030204" pitchFamily="49" charset="0"/>
                        </a:rPr>
                        <a:t>.&lt;/p&gt;</a:t>
                      </a:r>
                    </a:p>
                    <a:p>
                      <a:r>
                        <a:rPr lang="en-US" b="0" i="0" dirty="0">
                          <a:latin typeface="Consolas" panose="020B0609020204030204" pitchFamily="49" charset="0"/>
                        </a:rPr>
                        <a:t>&lt;p class="small"&gt;My name is </a:t>
                      </a:r>
                      <a:r>
                        <a:rPr lang="en-US" b="0" i="0" dirty="0" err="1">
                          <a:latin typeface="Consolas" panose="020B0609020204030204" pitchFamily="49" charset="0"/>
                        </a:rPr>
                        <a:t>Hege</a:t>
                      </a:r>
                      <a:r>
                        <a:rPr lang="en-US" b="0" i="0" dirty="0">
                          <a:latin typeface="Consolas" panose="020B0609020204030204" pitchFamily="49" charset="0"/>
                        </a:rPr>
                        <a:t> </a:t>
                      </a:r>
                      <a:r>
                        <a:rPr lang="en-US" b="0" i="0" dirty="0" err="1">
                          <a:latin typeface="Consolas" panose="020B0609020204030204" pitchFamily="49" charset="0"/>
                        </a:rPr>
                        <a:t>Refsnes</a:t>
                      </a:r>
                      <a:r>
                        <a:rPr lang="en-US" b="0" i="0" dirty="0">
                          <a:latin typeface="Consolas" panose="020B0609020204030204" pitchFamily="49" charset="0"/>
                        </a:rPr>
                        <a:t>.&lt;/p&gt;</a:t>
                      </a:r>
                    </a:p>
                    <a:p>
                      <a:endParaRPr lang="es-MX"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tc>
                  <a:txBody>
                    <a:bodyPr/>
                    <a:lstStyle/>
                    <a:p>
                      <a:r>
                        <a:rPr lang="es-MX" dirty="0"/>
                        <a:t>CSS</a:t>
                      </a:r>
                    </a:p>
                    <a:p>
                      <a:endParaRPr lang="es-MX" dirty="0"/>
                    </a:p>
                    <a:p>
                      <a:r>
                        <a:rPr lang="es-MX" b="0" i="1" dirty="0" err="1">
                          <a:solidFill>
                            <a:schemeClr val="accent4"/>
                          </a:solidFill>
                          <a:latin typeface="Consolas" panose="020B0609020204030204" pitchFamily="49" charset="0"/>
                        </a:rPr>
                        <a:t>p</a:t>
                      </a:r>
                      <a:r>
                        <a:rPr lang="es-MX" b="0" i="1" dirty="0" err="1">
                          <a:latin typeface="Consolas" panose="020B0609020204030204" pitchFamily="49" charset="0"/>
                        </a:rPr>
                        <a:t>.</a:t>
                      </a:r>
                      <a:r>
                        <a:rPr lang="es-MX" b="0" i="1" dirty="0" err="1">
                          <a:solidFill>
                            <a:schemeClr val="accent6">
                              <a:lumMod val="60000"/>
                              <a:lumOff val="40000"/>
                            </a:schemeClr>
                          </a:solidFill>
                          <a:latin typeface="Consolas" panose="020B0609020204030204" pitchFamily="49" charset="0"/>
                        </a:rPr>
                        <a:t>normal</a:t>
                      </a:r>
                      <a:r>
                        <a:rPr lang="es-MX" b="0" i="1" dirty="0">
                          <a:latin typeface="Consolas" panose="020B0609020204030204" pitchFamily="49" charset="0"/>
                        </a:rPr>
                        <a:t> {</a:t>
                      </a:r>
                    </a:p>
                    <a:p>
                      <a:r>
                        <a:rPr lang="es-MX" b="0" i="1" dirty="0">
                          <a:latin typeface="Consolas" panose="020B0609020204030204" pitchFamily="49" charset="0"/>
                        </a:rPr>
                        <a:t>    </a:t>
                      </a:r>
                      <a:r>
                        <a:rPr lang="es-MX" b="0" i="1" dirty="0" err="1">
                          <a:latin typeface="Consolas" panose="020B0609020204030204" pitchFamily="49" charset="0"/>
                        </a:rPr>
                        <a:t>font-variant</a:t>
                      </a:r>
                      <a:r>
                        <a:rPr lang="es-MX" b="0" i="1" dirty="0">
                          <a:latin typeface="Consolas" panose="020B0609020204030204" pitchFamily="49" charset="0"/>
                        </a:rPr>
                        <a:t>: normal;</a:t>
                      </a:r>
                    </a:p>
                    <a:p>
                      <a:r>
                        <a:rPr lang="es-MX" b="0" i="1" dirty="0">
                          <a:latin typeface="Consolas" panose="020B0609020204030204" pitchFamily="49" charset="0"/>
                        </a:rPr>
                        <a:t>}</a:t>
                      </a:r>
                    </a:p>
                    <a:p>
                      <a:endParaRPr lang="es-MX" b="0" i="1" dirty="0">
                        <a:latin typeface="Consolas" panose="020B0609020204030204" pitchFamily="49" charset="0"/>
                      </a:endParaRPr>
                    </a:p>
                    <a:p>
                      <a:r>
                        <a:rPr lang="es-MX" b="0" i="1" dirty="0" err="1">
                          <a:solidFill>
                            <a:schemeClr val="accent4"/>
                          </a:solidFill>
                          <a:latin typeface="Consolas" panose="020B0609020204030204" pitchFamily="49" charset="0"/>
                        </a:rPr>
                        <a:t>p</a:t>
                      </a:r>
                      <a:r>
                        <a:rPr lang="es-MX" b="0" i="1" dirty="0" err="1">
                          <a:latin typeface="Consolas" panose="020B0609020204030204" pitchFamily="49" charset="0"/>
                        </a:rPr>
                        <a:t>.</a:t>
                      </a:r>
                      <a:r>
                        <a:rPr lang="es-MX" b="0" i="1" dirty="0" err="1">
                          <a:solidFill>
                            <a:schemeClr val="accent6">
                              <a:lumMod val="60000"/>
                              <a:lumOff val="40000"/>
                            </a:schemeClr>
                          </a:solidFill>
                          <a:latin typeface="Consolas" panose="020B0609020204030204" pitchFamily="49" charset="0"/>
                        </a:rPr>
                        <a:t>small</a:t>
                      </a:r>
                      <a:r>
                        <a:rPr lang="es-MX" b="0" i="1" dirty="0">
                          <a:solidFill>
                            <a:schemeClr val="accent6">
                              <a:lumMod val="60000"/>
                              <a:lumOff val="40000"/>
                            </a:schemeClr>
                          </a:solidFill>
                          <a:latin typeface="Consolas" panose="020B0609020204030204" pitchFamily="49" charset="0"/>
                        </a:rPr>
                        <a:t> </a:t>
                      </a:r>
                      <a:r>
                        <a:rPr lang="es-MX" b="0" i="1" dirty="0">
                          <a:latin typeface="Consolas" panose="020B0609020204030204" pitchFamily="49" charset="0"/>
                        </a:rPr>
                        <a:t>{</a:t>
                      </a:r>
                    </a:p>
                    <a:p>
                      <a:r>
                        <a:rPr lang="es-MX" b="0" i="1" dirty="0">
                          <a:latin typeface="Consolas" panose="020B0609020204030204" pitchFamily="49" charset="0"/>
                        </a:rPr>
                        <a:t>    </a:t>
                      </a:r>
                      <a:r>
                        <a:rPr lang="es-MX" b="0" i="1" dirty="0" err="1">
                          <a:latin typeface="Consolas" panose="020B0609020204030204" pitchFamily="49" charset="0"/>
                        </a:rPr>
                        <a:t>font-variant</a:t>
                      </a:r>
                      <a:r>
                        <a:rPr lang="es-MX" b="0" i="1" dirty="0">
                          <a:latin typeface="Consolas" panose="020B0609020204030204" pitchFamily="49" charset="0"/>
                        </a:rPr>
                        <a:t>: </a:t>
                      </a:r>
                      <a:r>
                        <a:rPr lang="es-MX" b="0" i="1" dirty="0" err="1">
                          <a:latin typeface="Consolas" panose="020B0609020204030204" pitchFamily="49" charset="0"/>
                        </a:rPr>
                        <a:t>small-caps</a:t>
                      </a:r>
                      <a:r>
                        <a:rPr lang="es-MX" b="0" i="1" dirty="0">
                          <a:latin typeface="Consolas" panose="020B0609020204030204" pitchFamily="49" charset="0"/>
                        </a:rPr>
                        <a:t>;</a:t>
                      </a:r>
                    </a:p>
                    <a:p>
                      <a:r>
                        <a:rPr lang="es-MX" b="0" i="1" dirty="0">
                          <a:latin typeface="Consolas" panose="020B0609020204030204" pitchFamily="49" charset="0"/>
                        </a:rPr>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extLst>
                  <a:ext uri="{0D108BD9-81ED-4DB2-BD59-A6C34878D82A}">
                    <a16:rowId xmlns="" xmlns:a16="http://schemas.microsoft.com/office/drawing/2014/main" val="4082443049"/>
                  </a:ext>
                </a:extLst>
              </a:tr>
            </a:tbl>
          </a:graphicData>
        </a:graphic>
      </p:graphicFrame>
    </p:spTree>
    <p:extLst>
      <p:ext uri="{BB962C8B-B14F-4D97-AF65-F5344CB8AC3E}">
        <p14:creationId xmlns:p14="http://schemas.microsoft.com/office/powerpoint/2010/main" val="350625589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Transformaciones 2d</a:t>
            </a:r>
          </a:p>
        </p:txBody>
      </p:sp>
      <p:pic>
        <p:nvPicPr>
          <p:cNvPr id="5" name="Picture Placeholder 4"/>
          <p:cNvPicPr>
            <a:picLocks noGrp="1" noChangeAspect="1"/>
          </p:cNvPicPr>
          <p:nvPr>
            <p:ph type="pic" sz="quarter" idx="13"/>
          </p:nvPr>
        </p:nvPicPr>
        <p:blipFill>
          <a:blip r:embed="rId2"/>
          <a:srcRect t="18367" b="18367"/>
          <a:stretch>
            <a:fillRect/>
          </a:stretch>
        </p:blipFill>
        <p:spPr/>
      </p:pic>
      <p:sp>
        <p:nvSpPr>
          <p:cNvPr id="4" name="Text Placeholder 3"/>
          <p:cNvSpPr>
            <a:spLocks noGrp="1"/>
          </p:cNvSpPr>
          <p:nvPr>
            <p:ph type="body" sz="half" idx="2"/>
          </p:nvPr>
        </p:nvSpPr>
        <p:spPr/>
        <p:txBody>
          <a:bodyPr/>
          <a:lstStyle/>
          <a:p>
            <a:endParaRPr lang="es-MX"/>
          </a:p>
        </p:txBody>
      </p:sp>
    </p:spTree>
    <p:extLst>
      <p:ext uri="{BB962C8B-B14F-4D97-AF65-F5344CB8AC3E}">
        <p14:creationId xmlns:p14="http://schemas.microsoft.com/office/powerpoint/2010/main" val="388282235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Propiedad: </a:t>
            </a:r>
            <a:r>
              <a:rPr lang="es-MX" dirty="0" err="1"/>
              <a:t>Traslate</a:t>
            </a:r>
            <a:endParaRPr lang="es-MX" dirty="0"/>
          </a:p>
        </p:txBody>
      </p:sp>
      <p:sp>
        <p:nvSpPr>
          <p:cNvPr id="3" name="Content Placeholder 2"/>
          <p:cNvSpPr>
            <a:spLocks noGrp="1"/>
          </p:cNvSpPr>
          <p:nvPr>
            <p:ph idx="1"/>
          </p:nvPr>
        </p:nvSpPr>
        <p:spPr/>
        <p:txBody>
          <a:bodyPr/>
          <a:lstStyle/>
          <a:p>
            <a:pPr marL="0" indent="0">
              <a:buNone/>
            </a:pPr>
            <a:r>
              <a:rPr lang="es-MX" dirty="0"/>
              <a:t>El método </a:t>
            </a:r>
            <a:r>
              <a:rPr lang="es-MX" dirty="0" err="1"/>
              <a:t>traslate</a:t>
            </a:r>
            <a:r>
              <a:rPr lang="es-MX" dirty="0"/>
              <a:t>() mueve un elemento desde su posición actual (de acuerdo con los parámetros dados para el eje X y el eje Y).</a:t>
            </a:r>
          </a:p>
          <a:p>
            <a:pPr marL="0" indent="0">
              <a:buNone/>
            </a:pPr>
            <a:r>
              <a:rPr lang="es-MX" dirty="0"/>
              <a:t>Ejemplo:</a:t>
            </a:r>
          </a:p>
          <a:p>
            <a:pPr marL="0" indent="0">
              <a:buNone/>
            </a:pPr>
            <a:r>
              <a:rPr lang="es-MX" i="1" dirty="0">
                <a:solidFill>
                  <a:schemeClr val="accent4"/>
                </a:solidFill>
                <a:latin typeface="Consolas" panose="020B0609020204030204" pitchFamily="49" charset="0"/>
              </a:rPr>
              <a:t>div</a:t>
            </a:r>
            <a:r>
              <a:rPr lang="es-MX" i="1" dirty="0">
                <a:latin typeface="Consolas" panose="020B0609020204030204" pitchFamily="49" charset="0"/>
              </a:rPr>
              <a:t> {</a:t>
            </a:r>
            <a:br>
              <a:rPr lang="es-MX" i="1" dirty="0">
                <a:latin typeface="Consolas" panose="020B0609020204030204" pitchFamily="49" charset="0"/>
              </a:rPr>
            </a:br>
            <a:r>
              <a:rPr lang="es-MX" i="1" dirty="0">
                <a:latin typeface="Consolas" panose="020B0609020204030204" pitchFamily="49" charset="0"/>
              </a:rPr>
              <a:t>    -ms-</a:t>
            </a:r>
            <a:r>
              <a:rPr lang="es-MX" i="1" dirty="0" err="1">
                <a:latin typeface="Consolas" panose="020B0609020204030204" pitchFamily="49" charset="0"/>
              </a:rPr>
              <a:t>transform</a:t>
            </a:r>
            <a:r>
              <a:rPr lang="es-MX" i="1" dirty="0">
                <a:latin typeface="Consolas" panose="020B0609020204030204" pitchFamily="49" charset="0"/>
              </a:rPr>
              <a:t>: </a:t>
            </a:r>
            <a:r>
              <a:rPr lang="es-MX" i="1" dirty="0" err="1">
                <a:latin typeface="Consolas" panose="020B0609020204030204" pitchFamily="49" charset="0"/>
              </a:rPr>
              <a:t>translate</a:t>
            </a:r>
            <a:r>
              <a:rPr lang="es-MX" i="1" dirty="0">
                <a:latin typeface="Consolas" panose="020B0609020204030204" pitchFamily="49" charset="0"/>
              </a:rPr>
              <a:t>(50px,100px); /* IE 9 */</a:t>
            </a:r>
            <a:br>
              <a:rPr lang="es-MX" i="1" dirty="0">
                <a:latin typeface="Consolas" panose="020B0609020204030204" pitchFamily="49" charset="0"/>
              </a:rPr>
            </a:br>
            <a:r>
              <a:rPr lang="es-MX" i="1" dirty="0">
                <a:latin typeface="Consolas" panose="020B0609020204030204" pitchFamily="49" charset="0"/>
              </a:rPr>
              <a:t>    -webkit-</a:t>
            </a:r>
            <a:r>
              <a:rPr lang="es-MX" i="1" dirty="0" err="1">
                <a:latin typeface="Consolas" panose="020B0609020204030204" pitchFamily="49" charset="0"/>
              </a:rPr>
              <a:t>transform</a:t>
            </a:r>
            <a:r>
              <a:rPr lang="es-MX" i="1" dirty="0">
                <a:latin typeface="Consolas" panose="020B0609020204030204" pitchFamily="49" charset="0"/>
              </a:rPr>
              <a:t>: </a:t>
            </a:r>
            <a:r>
              <a:rPr lang="es-MX" i="1" dirty="0" err="1">
                <a:latin typeface="Consolas" panose="020B0609020204030204" pitchFamily="49" charset="0"/>
              </a:rPr>
              <a:t>translate</a:t>
            </a:r>
            <a:r>
              <a:rPr lang="es-MX" i="1" dirty="0">
                <a:latin typeface="Consolas" panose="020B0609020204030204" pitchFamily="49" charset="0"/>
              </a:rPr>
              <a:t>(50px,100px); /* Safari */</a:t>
            </a:r>
            <a:br>
              <a:rPr lang="es-MX" i="1" dirty="0">
                <a:latin typeface="Consolas" panose="020B0609020204030204" pitchFamily="49" charset="0"/>
              </a:rPr>
            </a:br>
            <a:r>
              <a:rPr lang="es-MX" i="1" dirty="0">
                <a:latin typeface="Consolas" panose="020B0609020204030204" pitchFamily="49" charset="0"/>
              </a:rPr>
              <a:t>    </a:t>
            </a:r>
            <a:r>
              <a:rPr lang="es-MX" i="1" dirty="0" err="1">
                <a:latin typeface="Consolas" panose="020B0609020204030204" pitchFamily="49" charset="0"/>
              </a:rPr>
              <a:t>transform</a:t>
            </a:r>
            <a:r>
              <a:rPr lang="es-MX" i="1" dirty="0">
                <a:latin typeface="Consolas" panose="020B0609020204030204" pitchFamily="49" charset="0"/>
              </a:rPr>
              <a:t>: </a:t>
            </a:r>
            <a:r>
              <a:rPr lang="es-MX" i="1" dirty="0" err="1">
                <a:latin typeface="Consolas" panose="020B0609020204030204" pitchFamily="49" charset="0"/>
              </a:rPr>
              <a:t>translate</a:t>
            </a:r>
            <a:r>
              <a:rPr lang="es-MX" i="1" dirty="0">
                <a:latin typeface="Consolas" panose="020B0609020204030204" pitchFamily="49" charset="0"/>
              </a:rPr>
              <a:t>(50px,100px);</a:t>
            </a:r>
            <a:br>
              <a:rPr lang="es-MX" i="1" dirty="0">
                <a:latin typeface="Consolas" panose="020B0609020204030204" pitchFamily="49" charset="0"/>
              </a:rPr>
            </a:br>
            <a:r>
              <a:rPr lang="es-MX" i="1" dirty="0">
                <a:latin typeface="Consolas" panose="020B0609020204030204" pitchFamily="49" charset="0"/>
              </a:rPr>
              <a:t>}</a:t>
            </a:r>
          </a:p>
          <a:p>
            <a:pPr marL="0" indent="0">
              <a:buNone/>
            </a:pPr>
            <a:endParaRPr lang="es-MX" dirty="0"/>
          </a:p>
        </p:txBody>
      </p:sp>
    </p:spTree>
    <p:extLst>
      <p:ext uri="{BB962C8B-B14F-4D97-AF65-F5344CB8AC3E}">
        <p14:creationId xmlns:p14="http://schemas.microsoft.com/office/powerpoint/2010/main" val="422047392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Propiedad: </a:t>
            </a:r>
            <a:r>
              <a:rPr lang="es-MX" dirty="0" err="1"/>
              <a:t>Traslate</a:t>
            </a:r>
            <a:endParaRPr lang="es-MX" dirty="0"/>
          </a:p>
        </p:txBody>
      </p:sp>
      <p:graphicFrame>
        <p:nvGraphicFramePr>
          <p:cNvPr id="4" name="Content Placeholder 3"/>
          <p:cNvGraphicFramePr>
            <a:graphicFrameLocks noGrp="1"/>
          </p:cNvGraphicFramePr>
          <p:nvPr>
            <p:ph idx="1"/>
            <p:extLst/>
          </p:nvPr>
        </p:nvGraphicFramePr>
        <p:xfrm>
          <a:off x="819150" y="2222500"/>
          <a:ext cx="10553700" cy="3931920"/>
        </p:xfrm>
        <a:graphic>
          <a:graphicData uri="http://schemas.openxmlformats.org/drawingml/2006/table">
            <a:tbl>
              <a:tblPr firstRow="1" bandRow="1">
                <a:tableStyleId>{5C22544A-7EE6-4342-B048-85BDC9FD1C3A}</a:tableStyleId>
              </a:tblPr>
              <a:tblGrid>
                <a:gridCol w="5276850">
                  <a:extLst>
                    <a:ext uri="{9D8B030D-6E8A-4147-A177-3AD203B41FA5}">
                      <a16:colId xmlns="" xmlns:a16="http://schemas.microsoft.com/office/drawing/2014/main" val="676030083"/>
                    </a:ext>
                  </a:extLst>
                </a:gridCol>
                <a:gridCol w="5276850">
                  <a:extLst>
                    <a:ext uri="{9D8B030D-6E8A-4147-A177-3AD203B41FA5}">
                      <a16:colId xmlns="" xmlns:a16="http://schemas.microsoft.com/office/drawing/2014/main" val="996993839"/>
                    </a:ext>
                  </a:extLst>
                </a:gridCol>
              </a:tblGrid>
              <a:tr h="370840">
                <a:tc>
                  <a:txBody>
                    <a:bodyPr/>
                    <a:lstStyle/>
                    <a:p>
                      <a:r>
                        <a:rPr lang="en-US" dirty="0"/>
                        <a:t>HTML</a:t>
                      </a:r>
                    </a:p>
                    <a:p>
                      <a:endParaRPr lang="en-US" dirty="0"/>
                    </a:p>
                    <a:p>
                      <a:r>
                        <a:rPr lang="en-US" b="0" dirty="0">
                          <a:latin typeface="Consolas" panose="020B0609020204030204" pitchFamily="49" charset="0"/>
                        </a:rPr>
                        <a:t>&lt;div&gt;</a:t>
                      </a:r>
                    </a:p>
                    <a:p>
                      <a:r>
                        <a:rPr lang="en-US" b="0" dirty="0">
                          <a:latin typeface="Consolas" panose="020B0609020204030204" pitchFamily="49" charset="0"/>
                        </a:rPr>
                        <a:t>The translate() method moves an element from its current position. This div element is moved 50 pixels to the right, and 100 pixels down from its current position.</a:t>
                      </a:r>
                    </a:p>
                    <a:p>
                      <a:r>
                        <a:rPr lang="en-US" b="0" dirty="0">
                          <a:latin typeface="Consolas" panose="020B0609020204030204" pitchFamily="49" charset="0"/>
                        </a:rPr>
                        <a:t>&lt;/div&gt;</a:t>
                      </a:r>
                    </a:p>
                    <a:p>
                      <a:endParaRPr lang="es-MX"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tc>
                  <a:txBody>
                    <a:bodyPr/>
                    <a:lstStyle/>
                    <a:p>
                      <a:r>
                        <a:rPr lang="es-MX" dirty="0"/>
                        <a:t>CSS</a:t>
                      </a:r>
                    </a:p>
                    <a:p>
                      <a:endParaRPr lang="es-MX" dirty="0"/>
                    </a:p>
                    <a:p>
                      <a:r>
                        <a:rPr lang="es-MX" b="0" i="1" dirty="0">
                          <a:solidFill>
                            <a:schemeClr val="accent4"/>
                          </a:solidFill>
                          <a:latin typeface="Consolas" panose="020B0609020204030204" pitchFamily="49" charset="0"/>
                        </a:rPr>
                        <a:t>div</a:t>
                      </a:r>
                      <a:r>
                        <a:rPr lang="es-MX" b="0" i="1" dirty="0">
                          <a:latin typeface="Consolas" panose="020B0609020204030204" pitchFamily="49" charset="0"/>
                        </a:rPr>
                        <a:t> {</a:t>
                      </a:r>
                    </a:p>
                    <a:p>
                      <a:r>
                        <a:rPr lang="es-MX" b="0" i="1" dirty="0">
                          <a:latin typeface="Consolas" panose="020B0609020204030204" pitchFamily="49" charset="0"/>
                        </a:rPr>
                        <a:t>    </a:t>
                      </a:r>
                      <a:r>
                        <a:rPr lang="es-MX" b="0" i="1" dirty="0" err="1">
                          <a:latin typeface="Consolas" panose="020B0609020204030204" pitchFamily="49" charset="0"/>
                        </a:rPr>
                        <a:t>width</a:t>
                      </a:r>
                      <a:r>
                        <a:rPr lang="es-MX" b="0" i="1" dirty="0">
                          <a:latin typeface="Consolas" panose="020B0609020204030204" pitchFamily="49" charset="0"/>
                        </a:rPr>
                        <a:t>: 300px;</a:t>
                      </a:r>
                    </a:p>
                    <a:p>
                      <a:r>
                        <a:rPr lang="es-MX" b="0" i="1" dirty="0">
                          <a:latin typeface="Consolas" panose="020B0609020204030204" pitchFamily="49" charset="0"/>
                        </a:rPr>
                        <a:t>    </a:t>
                      </a:r>
                      <a:r>
                        <a:rPr lang="es-MX" b="0" i="1" dirty="0" err="1">
                          <a:latin typeface="Consolas" panose="020B0609020204030204" pitchFamily="49" charset="0"/>
                        </a:rPr>
                        <a:t>height</a:t>
                      </a:r>
                      <a:r>
                        <a:rPr lang="es-MX" b="0" i="1" dirty="0">
                          <a:latin typeface="Consolas" panose="020B0609020204030204" pitchFamily="49" charset="0"/>
                        </a:rPr>
                        <a:t>: 100px;</a:t>
                      </a:r>
                    </a:p>
                    <a:p>
                      <a:r>
                        <a:rPr lang="es-MX" b="0" i="1" dirty="0">
                          <a:latin typeface="Consolas" panose="020B0609020204030204" pitchFamily="49" charset="0"/>
                        </a:rPr>
                        <a:t>    </a:t>
                      </a:r>
                      <a:r>
                        <a:rPr lang="es-MX" b="0" i="1" dirty="0" err="1">
                          <a:latin typeface="Consolas" panose="020B0609020204030204" pitchFamily="49" charset="0"/>
                        </a:rPr>
                        <a:t>background</a:t>
                      </a:r>
                      <a:r>
                        <a:rPr lang="es-MX" b="0" i="1" dirty="0">
                          <a:latin typeface="Consolas" panose="020B0609020204030204" pitchFamily="49" charset="0"/>
                        </a:rPr>
                        <a:t>-color: </a:t>
                      </a:r>
                      <a:r>
                        <a:rPr lang="es-MX" b="0" i="1" dirty="0" err="1">
                          <a:latin typeface="Consolas" panose="020B0609020204030204" pitchFamily="49" charset="0"/>
                        </a:rPr>
                        <a:t>yellow</a:t>
                      </a:r>
                      <a:r>
                        <a:rPr lang="es-MX" b="0" i="1" dirty="0">
                          <a:latin typeface="Consolas" panose="020B0609020204030204" pitchFamily="49" charset="0"/>
                        </a:rPr>
                        <a:t>;</a:t>
                      </a:r>
                    </a:p>
                    <a:p>
                      <a:r>
                        <a:rPr lang="es-MX" b="0" i="1" dirty="0">
                          <a:latin typeface="Consolas" panose="020B0609020204030204" pitchFamily="49" charset="0"/>
                        </a:rPr>
                        <a:t>    </a:t>
                      </a:r>
                      <a:r>
                        <a:rPr lang="es-MX" b="0" i="1" dirty="0" err="1">
                          <a:latin typeface="Consolas" panose="020B0609020204030204" pitchFamily="49" charset="0"/>
                        </a:rPr>
                        <a:t>border</a:t>
                      </a:r>
                      <a:r>
                        <a:rPr lang="es-MX" b="0" i="1" dirty="0">
                          <a:latin typeface="Consolas" panose="020B0609020204030204" pitchFamily="49" charset="0"/>
                        </a:rPr>
                        <a:t>: 1px </a:t>
                      </a:r>
                      <a:r>
                        <a:rPr lang="es-MX" b="0" i="1" dirty="0" err="1">
                          <a:latin typeface="Consolas" panose="020B0609020204030204" pitchFamily="49" charset="0"/>
                        </a:rPr>
                        <a:t>solid</a:t>
                      </a:r>
                      <a:r>
                        <a:rPr lang="es-MX" b="0" i="1" dirty="0">
                          <a:latin typeface="Consolas" panose="020B0609020204030204" pitchFamily="49" charset="0"/>
                        </a:rPr>
                        <a:t> </a:t>
                      </a:r>
                      <a:r>
                        <a:rPr lang="es-MX" b="0" i="1" dirty="0" err="1">
                          <a:latin typeface="Consolas" panose="020B0609020204030204" pitchFamily="49" charset="0"/>
                        </a:rPr>
                        <a:t>black</a:t>
                      </a:r>
                      <a:r>
                        <a:rPr lang="es-MX" b="0" i="1" dirty="0">
                          <a:latin typeface="Consolas" panose="020B0609020204030204" pitchFamily="49" charset="0"/>
                        </a:rPr>
                        <a:t>;</a:t>
                      </a:r>
                    </a:p>
                    <a:p>
                      <a:r>
                        <a:rPr lang="es-MX" b="0" i="1" dirty="0">
                          <a:latin typeface="Consolas" panose="020B0609020204030204" pitchFamily="49" charset="0"/>
                        </a:rPr>
                        <a:t>    -ms-</a:t>
                      </a:r>
                      <a:r>
                        <a:rPr lang="es-MX" b="0" i="1" dirty="0" err="1">
                          <a:latin typeface="Consolas" panose="020B0609020204030204" pitchFamily="49" charset="0"/>
                        </a:rPr>
                        <a:t>transform</a:t>
                      </a:r>
                      <a:r>
                        <a:rPr lang="es-MX" b="0" i="1" dirty="0">
                          <a:latin typeface="Consolas" panose="020B0609020204030204" pitchFamily="49" charset="0"/>
                        </a:rPr>
                        <a:t>: </a:t>
                      </a:r>
                      <a:r>
                        <a:rPr lang="es-MX" b="0" i="1" dirty="0" err="1">
                          <a:latin typeface="Consolas" panose="020B0609020204030204" pitchFamily="49" charset="0"/>
                        </a:rPr>
                        <a:t>translate</a:t>
                      </a:r>
                      <a:r>
                        <a:rPr lang="es-MX" b="0" i="1" dirty="0">
                          <a:latin typeface="Consolas" panose="020B0609020204030204" pitchFamily="49" charset="0"/>
                        </a:rPr>
                        <a:t>(50px,100px); /* IE 9 */</a:t>
                      </a:r>
                    </a:p>
                    <a:p>
                      <a:r>
                        <a:rPr lang="es-MX" b="0" i="1" dirty="0">
                          <a:latin typeface="Consolas" panose="020B0609020204030204" pitchFamily="49" charset="0"/>
                        </a:rPr>
                        <a:t>    -webkit-</a:t>
                      </a:r>
                      <a:r>
                        <a:rPr lang="es-MX" b="0" i="1" dirty="0" err="1">
                          <a:latin typeface="Consolas" panose="020B0609020204030204" pitchFamily="49" charset="0"/>
                        </a:rPr>
                        <a:t>transform</a:t>
                      </a:r>
                      <a:r>
                        <a:rPr lang="es-MX" b="0" i="1" dirty="0">
                          <a:latin typeface="Consolas" panose="020B0609020204030204" pitchFamily="49" charset="0"/>
                        </a:rPr>
                        <a:t>: </a:t>
                      </a:r>
                      <a:r>
                        <a:rPr lang="es-MX" b="0" i="1" dirty="0" err="1">
                          <a:latin typeface="Consolas" panose="020B0609020204030204" pitchFamily="49" charset="0"/>
                        </a:rPr>
                        <a:t>translate</a:t>
                      </a:r>
                      <a:r>
                        <a:rPr lang="es-MX" b="0" i="1" dirty="0">
                          <a:latin typeface="Consolas" panose="020B0609020204030204" pitchFamily="49" charset="0"/>
                        </a:rPr>
                        <a:t>(50px,100px); /* Safari */</a:t>
                      </a:r>
                    </a:p>
                    <a:p>
                      <a:r>
                        <a:rPr lang="es-MX" b="0" i="1" dirty="0">
                          <a:latin typeface="Consolas" panose="020B0609020204030204" pitchFamily="49" charset="0"/>
                        </a:rPr>
                        <a:t>    </a:t>
                      </a:r>
                      <a:r>
                        <a:rPr lang="es-MX" b="0" i="1" dirty="0" err="1">
                          <a:latin typeface="Consolas" panose="020B0609020204030204" pitchFamily="49" charset="0"/>
                        </a:rPr>
                        <a:t>transform</a:t>
                      </a:r>
                      <a:r>
                        <a:rPr lang="es-MX" b="0" i="1" dirty="0">
                          <a:latin typeface="Consolas" panose="020B0609020204030204" pitchFamily="49" charset="0"/>
                        </a:rPr>
                        <a:t>: </a:t>
                      </a:r>
                      <a:r>
                        <a:rPr lang="es-MX" b="0" i="1" dirty="0" err="1">
                          <a:latin typeface="Consolas" panose="020B0609020204030204" pitchFamily="49" charset="0"/>
                        </a:rPr>
                        <a:t>translate</a:t>
                      </a:r>
                      <a:r>
                        <a:rPr lang="es-MX" b="0" i="1" dirty="0">
                          <a:latin typeface="Consolas" panose="020B0609020204030204" pitchFamily="49" charset="0"/>
                        </a:rPr>
                        <a:t>(50px,100px); /* Standard </a:t>
                      </a:r>
                      <a:r>
                        <a:rPr lang="es-MX" b="0" i="1" dirty="0" err="1">
                          <a:latin typeface="Consolas" panose="020B0609020204030204" pitchFamily="49" charset="0"/>
                        </a:rPr>
                        <a:t>syntax</a:t>
                      </a:r>
                      <a:r>
                        <a:rPr lang="es-MX" b="0" i="1" dirty="0">
                          <a:latin typeface="Consolas" panose="020B0609020204030204" pitchFamily="49" charset="0"/>
                        </a:rPr>
                        <a:t> */</a:t>
                      </a:r>
                    </a:p>
                    <a:p>
                      <a:r>
                        <a:rPr lang="es-MX" b="0" i="1" dirty="0">
                          <a:latin typeface="Consolas" panose="020B0609020204030204" pitchFamily="49" charset="0"/>
                        </a:rPr>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extLst>
                  <a:ext uri="{0D108BD9-81ED-4DB2-BD59-A6C34878D82A}">
                    <a16:rowId xmlns="" xmlns:a16="http://schemas.microsoft.com/office/drawing/2014/main" val="4214616277"/>
                  </a:ext>
                </a:extLst>
              </a:tr>
            </a:tbl>
          </a:graphicData>
        </a:graphic>
      </p:graphicFrame>
    </p:spTree>
    <p:extLst>
      <p:ext uri="{BB962C8B-B14F-4D97-AF65-F5344CB8AC3E}">
        <p14:creationId xmlns:p14="http://schemas.microsoft.com/office/powerpoint/2010/main" val="254534206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Propiedad: </a:t>
            </a:r>
            <a:r>
              <a:rPr lang="es-MX" dirty="0" err="1"/>
              <a:t>Rotate</a:t>
            </a:r>
            <a:endParaRPr lang="es-MX" dirty="0"/>
          </a:p>
        </p:txBody>
      </p:sp>
      <p:graphicFrame>
        <p:nvGraphicFramePr>
          <p:cNvPr id="4" name="Content Placeholder 3"/>
          <p:cNvGraphicFramePr>
            <a:graphicFrameLocks noGrp="1"/>
          </p:cNvGraphicFramePr>
          <p:nvPr>
            <p:ph idx="1"/>
            <p:extLst/>
          </p:nvPr>
        </p:nvGraphicFramePr>
        <p:xfrm>
          <a:off x="819150" y="2222500"/>
          <a:ext cx="10553700" cy="4754880"/>
        </p:xfrm>
        <a:graphic>
          <a:graphicData uri="http://schemas.openxmlformats.org/drawingml/2006/table">
            <a:tbl>
              <a:tblPr firstRow="1" bandRow="1">
                <a:tableStyleId>{5C22544A-7EE6-4342-B048-85BDC9FD1C3A}</a:tableStyleId>
              </a:tblPr>
              <a:tblGrid>
                <a:gridCol w="5276850">
                  <a:extLst>
                    <a:ext uri="{9D8B030D-6E8A-4147-A177-3AD203B41FA5}">
                      <a16:colId xmlns="" xmlns:a16="http://schemas.microsoft.com/office/drawing/2014/main" val="2895388026"/>
                    </a:ext>
                  </a:extLst>
                </a:gridCol>
                <a:gridCol w="5276850">
                  <a:extLst>
                    <a:ext uri="{9D8B030D-6E8A-4147-A177-3AD203B41FA5}">
                      <a16:colId xmlns="" xmlns:a16="http://schemas.microsoft.com/office/drawing/2014/main" val="2604598929"/>
                    </a:ext>
                  </a:extLst>
                </a:gridCol>
              </a:tblGrid>
              <a:tr h="370840">
                <a:tc>
                  <a:txBody>
                    <a:bodyPr/>
                    <a:lstStyle/>
                    <a:p>
                      <a:r>
                        <a:rPr lang="en-US" dirty="0"/>
                        <a:t>HTML</a:t>
                      </a:r>
                    </a:p>
                    <a:p>
                      <a:endParaRPr lang="en-US" dirty="0"/>
                    </a:p>
                    <a:p>
                      <a:r>
                        <a:rPr lang="en-US" b="0" dirty="0">
                          <a:latin typeface="Consolas" panose="020B0609020204030204" pitchFamily="49" charset="0"/>
                        </a:rPr>
                        <a:t>&lt;div&gt;</a:t>
                      </a:r>
                    </a:p>
                    <a:p>
                      <a:r>
                        <a:rPr lang="en-US" b="0" dirty="0">
                          <a:latin typeface="Consolas" panose="020B0609020204030204" pitchFamily="49" charset="0"/>
                        </a:rPr>
                        <a:t>This a normal div element.</a:t>
                      </a:r>
                    </a:p>
                    <a:p>
                      <a:r>
                        <a:rPr lang="en-US" b="0" dirty="0">
                          <a:latin typeface="Consolas" panose="020B0609020204030204" pitchFamily="49" charset="0"/>
                        </a:rPr>
                        <a:t>&lt;/div&gt;</a:t>
                      </a:r>
                    </a:p>
                    <a:p>
                      <a:endParaRPr lang="en-US" b="0" dirty="0">
                        <a:latin typeface="Consolas" panose="020B0609020204030204" pitchFamily="49" charset="0"/>
                      </a:endParaRPr>
                    </a:p>
                    <a:p>
                      <a:r>
                        <a:rPr lang="en-US" b="0" dirty="0">
                          <a:latin typeface="Consolas" panose="020B0609020204030204" pitchFamily="49" charset="0"/>
                        </a:rPr>
                        <a:t>&lt;div id="</a:t>
                      </a:r>
                      <a:r>
                        <a:rPr lang="en-US" b="0" dirty="0" err="1">
                          <a:latin typeface="Consolas" panose="020B0609020204030204" pitchFamily="49" charset="0"/>
                        </a:rPr>
                        <a:t>myDiv</a:t>
                      </a:r>
                      <a:r>
                        <a:rPr lang="en-US" b="0" dirty="0">
                          <a:latin typeface="Consolas" panose="020B0609020204030204" pitchFamily="49" charset="0"/>
                        </a:rPr>
                        <a:t>"&gt;</a:t>
                      </a:r>
                    </a:p>
                    <a:p>
                      <a:r>
                        <a:rPr lang="en-US" b="0" dirty="0">
                          <a:latin typeface="Consolas" panose="020B0609020204030204" pitchFamily="49" charset="0"/>
                        </a:rPr>
                        <a:t>The rotate() method rotates an element clockwise or counter-clockwise. This div element is rotated clockwise 20 degrees.</a:t>
                      </a:r>
                    </a:p>
                    <a:p>
                      <a:r>
                        <a:rPr lang="en-US" b="0" dirty="0">
                          <a:latin typeface="Consolas" panose="020B0609020204030204" pitchFamily="49" charset="0"/>
                        </a:rPr>
                        <a:t>&lt;/div&gt;</a:t>
                      </a:r>
                      <a:endParaRPr lang="es-MX" b="0" dirty="0">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tc>
                  <a:txBody>
                    <a:bodyPr/>
                    <a:lstStyle/>
                    <a:p>
                      <a:r>
                        <a:rPr lang="es-MX" dirty="0"/>
                        <a:t>CSS</a:t>
                      </a:r>
                    </a:p>
                    <a:p>
                      <a:endParaRPr lang="es-MX" dirty="0"/>
                    </a:p>
                    <a:p>
                      <a:r>
                        <a:rPr lang="es-MX" b="0" i="1" dirty="0">
                          <a:solidFill>
                            <a:schemeClr val="accent4"/>
                          </a:solidFill>
                          <a:latin typeface="Consolas" panose="020B0609020204030204" pitchFamily="49" charset="0"/>
                        </a:rPr>
                        <a:t>div</a:t>
                      </a:r>
                      <a:r>
                        <a:rPr lang="es-MX" b="0" i="1" dirty="0">
                          <a:latin typeface="Consolas" panose="020B0609020204030204" pitchFamily="49" charset="0"/>
                        </a:rPr>
                        <a:t> {</a:t>
                      </a:r>
                    </a:p>
                    <a:p>
                      <a:r>
                        <a:rPr lang="es-MX" b="0" i="1" dirty="0">
                          <a:latin typeface="Consolas" panose="020B0609020204030204" pitchFamily="49" charset="0"/>
                        </a:rPr>
                        <a:t>    </a:t>
                      </a:r>
                      <a:r>
                        <a:rPr lang="es-MX" b="0" i="1" dirty="0" err="1">
                          <a:latin typeface="Consolas" panose="020B0609020204030204" pitchFamily="49" charset="0"/>
                        </a:rPr>
                        <a:t>width</a:t>
                      </a:r>
                      <a:r>
                        <a:rPr lang="es-MX" b="0" i="1" dirty="0">
                          <a:latin typeface="Consolas" panose="020B0609020204030204" pitchFamily="49" charset="0"/>
                        </a:rPr>
                        <a:t>: 300px;</a:t>
                      </a:r>
                    </a:p>
                    <a:p>
                      <a:r>
                        <a:rPr lang="es-MX" b="0" i="1" dirty="0">
                          <a:latin typeface="Consolas" panose="020B0609020204030204" pitchFamily="49" charset="0"/>
                        </a:rPr>
                        <a:t>    </a:t>
                      </a:r>
                      <a:r>
                        <a:rPr lang="es-MX" b="0" i="1" dirty="0" err="1">
                          <a:latin typeface="Consolas" panose="020B0609020204030204" pitchFamily="49" charset="0"/>
                        </a:rPr>
                        <a:t>height</a:t>
                      </a:r>
                      <a:r>
                        <a:rPr lang="es-MX" b="0" i="1" dirty="0">
                          <a:latin typeface="Consolas" panose="020B0609020204030204" pitchFamily="49" charset="0"/>
                        </a:rPr>
                        <a:t>: 100px;</a:t>
                      </a:r>
                    </a:p>
                    <a:p>
                      <a:r>
                        <a:rPr lang="es-MX" b="0" i="1" dirty="0">
                          <a:latin typeface="Consolas" panose="020B0609020204030204" pitchFamily="49" charset="0"/>
                        </a:rPr>
                        <a:t>    </a:t>
                      </a:r>
                      <a:r>
                        <a:rPr lang="es-MX" b="0" i="1" dirty="0" err="1">
                          <a:latin typeface="Consolas" panose="020B0609020204030204" pitchFamily="49" charset="0"/>
                        </a:rPr>
                        <a:t>background</a:t>
                      </a:r>
                      <a:r>
                        <a:rPr lang="es-MX" b="0" i="1" dirty="0">
                          <a:latin typeface="Consolas" panose="020B0609020204030204" pitchFamily="49" charset="0"/>
                        </a:rPr>
                        <a:t>-color: </a:t>
                      </a:r>
                      <a:r>
                        <a:rPr lang="es-MX" b="0" i="1" dirty="0" err="1">
                          <a:latin typeface="Consolas" panose="020B0609020204030204" pitchFamily="49" charset="0"/>
                        </a:rPr>
                        <a:t>yellow</a:t>
                      </a:r>
                      <a:r>
                        <a:rPr lang="es-MX" b="0" i="1" dirty="0">
                          <a:latin typeface="Consolas" panose="020B0609020204030204" pitchFamily="49" charset="0"/>
                        </a:rPr>
                        <a:t>;</a:t>
                      </a:r>
                    </a:p>
                    <a:p>
                      <a:r>
                        <a:rPr lang="es-MX" b="0" i="1" dirty="0">
                          <a:latin typeface="Consolas" panose="020B0609020204030204" pitchFamily="49" charset="0"/>
                        </a:rPr>
                        <a:t>    </a:t>
                      </a:r>
                      <a:r>
                        <a:rPr lang="es-MX" b="0" i="1" dirty="0" err="1">
                          <a:latin typeface="Consolas" panose="020B0609020204030204" pitchFamily="49" charset="0"/>
                        </a:rPr>
                        <a:t>border</a:t>
                      </a:r>
                      <a:r>
                        <a:rPr lang="es-MX" b="0" i="1" dirty="0">
                          <a:latin typeface="Consolas" panose="020B0609020204030204" pitchFamily="49" charset="0"/>
                        </a:rPr>
                        <a:t>: 1px </a:t>
                      </a:r>
                      <a:r>
                        <a:rPr lang="es-MX" b="0" i="1" dirty="0" err="1">
                          <a:latin typeface="Consolas" panose="020B0609020204030204" pitchFamily="49" charset="0"/>
                        </a:rPr>
                        <a:t>solid</a:t>
                      </a:r>
                      <a:r>
                        <a:rPr lang="es-MX" b="0" i="1" dirty="0">
                          <a:latin typeface="Consolas" panose="020B0609020204030204" pitchFamily="49" charset="0"/>
                        </a:rPr>
                        <a:t> </a:t>
                      </a:r>
                      <a:r>
                        <a:rPr lang="es-MX" b="0" i="1" dirty="0" err="1">
                          <a:latin typeface="Consolas" panose="020B0609020204030204" pitchFamily="49" charset="0"/>
                        </a:rPr>
                        <a:t>black</a:t>
                      </a:r>
                      <a:r>
                        <a:rPr lang="es-MX" b="0" i="1" dirty="0">
                          <a:latin typeface="Consolas" panose="020B0609020204030204" pitchFamily="49" charset="0"/>
                        </a:rPr>
                        <a:t>;</a:t>
                      </a:r>
                    </a:p>
                    <a:p>
                      <a:r>
                        <a:rPr lang="es-MX" b="0" i="1" dirty="0">
                          <a:latin typeface="Consolas" panose="020B0609020204030204" pitchFamily="49" charset="0"/>
                        </a:rPr>
                        <a:t>}</a:t>
                      </a:r>
                    </a:p>
                    <a:p>
                      <a:endParaRPr lang="es-MX" b="0" i="1" dirty="0">
                        <a:latin typeface="Consolas" panose="020B0609020204030204" pitchFamily="49" charset="0"/>
                      </a:endParaRPr>
                    </a:p>
                    <a:p>
                      <a:r>
                        <a:rPr lang="es-MX" b="0" i="1" dirty="0" err="1">
                          <a:solidFill>
                            <a:schemeClr val="accent4"/>
                          </a:solidFill>
                          <a:latin typeface="Consolas" panose="020B0609020204030204" pitchFamily="49" charset="0"/>
                        </a:rPr>
                        <a:t>div#myDiv</a:t>
                      </a:r>
                      <a:r>
                        <a:rPr lang="es-MX" b="0" i="1" dirty="0">
                          <a:solidFill>
                            <a:schemeClr val="accent4"/>
                          </a:solidFill>
                          <a:latin typeface="Consolas" panose="020B0609020204030204" pitchFamily="49" charset="0"/>
                        </a:rPr>
                        <a:t> </a:t>
                      </a:r>
                      <a:r>
                        <a:rPr lang="es-MX" b="0" i="1" dirty="0">
                          <a:latin typeface="Consolas" panose="020B0609020204030204" pitchFamily="49" charset="0"/>
                        </a:rPr>
                        <a:t>{</a:t>
                      </a:r>
                    </a:p>
                    <a:p>
                      <a:r>
                        <a:rPr lang="es-MX" b="0" i="1" dirty="0">
                          <a:latin typeface="Consolas" panose="020B0609020204030204" pitchFamily="49" charset="0"/>
                        </a:rPr>
                        <a:t>    -ms-</a:t>
                      </a:r>
                      <a:r>
                        <a:rPr lang="es-MX" b="0" i="1" dirty="0" err="1">
                          <a:latin typeface="Consolas" panose="020B0609020204030204" pitchFamily="49" charset="0"/>
                        </a:rPr>
                        <a:t>transform</a:t>
                      </a:r>
                      <a:r>
                        <a:rPr lang="es-MX" b="0" i="1" dirty="0">
                          <a:latin typeface="Consolas" panose="020B0609020204030204" pitchFamily="49" charset="0"/>
                        </a:rPr>
                        <a:t>: </a:t>
                      </a:r>
                      <a:r>
                        <a:rPr lang="es-MX" b="0" i="1" dirty="0" err="1">
                          <a:latin typeface="Consolas" panose="020B0609020204030204" pitchFamily="49" charset="0"/>
                        </a:rPr>
                        <a:t>rotate</a:t>
                      </a:r>
                      <a:r>
                        <a:rPr lang="es-MX" b="0" i="1" dirty="0">
                          <a:latin typeface="Consolas" panose="020B0609020204030204" pitchFamily="49" charset="0"/>
                        </a:rPr>
                        <a:t>(20deg); /* IE 9 */</a:t>
                      </a:r>
                    </a:p>
                    <a:p>
                      <a:r>
                        <a:rPr lang="es-MX" b="0" i="1" dirty="0">
                          <a:latin typeface="Consolas" panose="020B0609020204030204" pitchFamily="49" charset="0"/>
                        </a:rPr>
                        <a:t>    -webkit-</a:t>
                      </a:r>
                      <a:r>
                        <a:rPr lang="es-MX" b="0" i="1" dirty="0" err="1">
                          <a:latin typeface="Consolas" panose="020B0609020204030204" pitchFamily="49" charset="0"/>
                        </a:rPr>
                        <a:t>transform</a:t>
                      </a:r>
                      <a:r>
                        <a:rPr lang="es-MX" b="0" i="1" dirty="0">
                          <a:latin typeface="Consolas" panose="020B0609020204030204" pitchFamily="49" charset="0"/>
                        </a:rPr>
                        <a:t>: </a:t>
                      </a:r>
                      <a:r>
                        <a:rPr lang="es-MX" b="0" i="1" dirty="0" err="1">
                          <a:latin typeface="Consolas" panose="020B0609020204030204" pitchFamily="49" charset="0"/>
                        </a:rPr>
                        <a:t>rotate</a:t>
                      </a:r>
                      <a:r>
                        <a:rPr lang="es-MX" b="0" i="1" dirty="0">
                          <a:latin typeface="Consolas" panose="020B0609020204030204" pitchFamily="49" charset="0"/>
                        </a:rPr>
                        <a:t>(20deg); /* Safari */</a:t>
                      </a:r>
                    </a:p>
                    <a:p>
                      <a:r>
                        <a:rPr lang="es-MX" b="0" i="1" dirty="0">
                          <a:latin typeface="Consolas" panose="020B0609020204030204" pitchFamily="49" charset="0"/>
                        </a:rPr>
                        <a:t>    </a:t>
                      </a:r>
                      <a:r>
                        <a:rPr lang="es-MX" b="0" i="1" dirty="0" err="1">
                          <a:latin typeface="Consolas" panose="020B0609020204030204" pitchFamily="49" charset="0"/>
                        </a:rPr>
                        <a:t>transform</a:t>
                      </a:r>
                      <a:r>
                        <a:rPr lang="es-MX" b="0" i="1" dirty="0">
                          <a:latin typeface="Consolas" panose="020B0609020204030204" pitchFamily="49" charset="0"/>
                        </a:rPr>
                        <a:t>: </a:t>
                      </a:r>
                      <a:r>
                        <a:rPr lang="es-MX" b="0" i="1" dirty="0" err="1">
                          <a:latin typeface="Consolas" panose="020B0609020204030204" pitchFamily="49" charset="0"/>
                        </a:rPr>
                        <a:t>rotate</a:t>
                      </a:r>
                      <a:r>
                        <a:rPr lang="es-MX" b="0" i="1" dirty="0">
                          <a:latin typeface="Consolas" panose="020B0609020204030204" pitchFamily="49" charset="0"/>
                        </a:rPr>
                        <a:t>(20deg); /* Standard </a:t>
                      </a:r>
                      <a:r>
                        <a:rPr lang="es-MX" b="0" i="1" dirty="0" err="1">
                          <a:latin typeface="Consolas" panose="020B0609020204030204" pitchFamily="49" charset="0"/>
                        </a:rPr>
                        <a:t>syntax</a:t>
                      </a:r>
                      <a:r>
                        <a:rPr lang="es-MX" b="0" i="1" dirty="0">
                          <a:latin typeface="Consolas" panose="020B0609020204030204" pitchFamily="49" charset="0"/>
                        </a:rPr>
                        <a:t> */</a:t>
                      </a:r>
                    </a:p>
                    <a:p>
                      <a:r>
                        <a:rPr lang="es-MX" b="0" i="1" dirty="0">
                          <a:latin typeface="Consolas" panose="020B0609020204030204" pitchFamily="49" charset="0"/>
                        </a:rPr>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extLst>
                  <a:ext uri="{0D108BD9-81ED-4DB2-BD59-A6C34878D82A}">
                    <a16:rowId xmlns="" xmlns:a16="http://schemas.microsoft.com/office/drawing/2014/main" val="740033490"/>
                  </a:ext>
                </a:extLst>
              </a:tr>
            </a:tbl>
          </a:graphicData>
        </a:graphic>
      </p:graphicFrame>
    </p:spTree>
    <p:extLst>
      <p:ext uri="{BB962C8B-B14F-4D97-AF65-F5344CB8AC3E}">
        <p14:creationId xmlns:p14="http://schemas.microsoft.com/office/powerpoint/2010/main" val="315149031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Propiedad: </a:t>
            </a:r>
            <a:r>
              <a:rPr lang="es-MX" dirty="0" err="1"/>
              <a:t>Scale</a:t>
            </a:r>
            <a:endParaRPr lang="es-MX" dirty="0"/>
          </a:p>
        </p:txBody>
      </p:sp>
      <p:sp>
        <p:nvSpPr>
          <p:cNvPr id="3" name="Content Placeholder 2"/>
          <p:cNvSpPr>
            <a:spLocks noGrp="1"/>
          </p:cNvSpPr>
          <p:nvPr>
            <p:ph idx="1"/>
          </p:nvPr>
        </p:nvSpPr>
        <p:spPr/>
        <p:txBody>
          <a:bodyPr/>
          <a:lstStyle/>
          <a:p>
            <a:pPr marL="0" indent="0">
              <a:buNone/>
            </a:pPr>
            <a:r>
              <a:rPr lang="es-MX" dirty="0"/>
              <a:t>El método </a:t>
            </a:r>
            <a:r>
              <a:rPr lang="es-MX" dirty="0" err="1"/>
              <a:t>scale</a:t>
            </a:r>
            <a:r>
              <a:rPr lang="es-MX" dirty="0"/>
              <a:t> aumenta o disminuye el tamaño de un elemento(de acuerdo con los parámetros dados para la anchura y altura).</a:t>
            </a:r>
          </a:p>
          <a:p>
            <a:pPr marL="0" indent="0">
              <a:buNone/>
            </a:pPr>
            <a:r>
              <a:rPr lang="es-MX" dirty="0"/>
              <a:t>Ejemplo:</a:t>
            </a:r>
          </a:p>
          <a:p>
            <a:pPr marL="0" indent="0">
              <a:buNone/>
            </a:pPr>
            <a:r>
              <a:rPr lang="es-MX" i="1" dirty="0">
                <a:solidFill>
                  <a:schemeClr val="accent4"/>
                </a:solidFill>
                <a:latin typeface="Consolas" panose="020B0609020204030204" pitchFamily="49" charset="0"/>
              </a:rPr>
              <a:t>div </a:t>
            </a:r>
            <a:r>
              <a:rPr lang="es-MX" i="1" dirty="0">
                <a:latin typeface="Consolas" panose="020B0609020204030204" pitchFamily="49" charset="0"/>
              </a:rPr>
              <a:t>{</a:t>
            </a:r>
            <a:br>
              <a:rPr lang="es-MX" i="1" dirty="0">
                <a:latin typeface="Consolas" panose="020B0609020204030204" pitchFamily="49" charset="0"/>
              </a:rPr>
            </a:br>
            <a:r>
              <a:rPr lang="es-MX" i="1" dirty="0">
                <a:latin typeface="Consolas" panose="020B0609020204030204" pitchFamily="49" charset="0"/>
              </a:rPr>
              <a:t>    -ms-</a:t>
            </a:r>
            <a:r>
              <a:rPr lang="es-MX" i="1" dirty="0" err="1">
                <a:latin typeface="Consolas" panose="020B0609020204030204" pitchFamily="49" charset="0"/>
              </a:rPr>
              <a:t>transform</a:t>
            </a:r>
            <a:r>
              <a:rPr lang="es-MX" i="1" dirty="0">
                <a:latin typeface="Consolas" panose="020B0609020204030204" pitchFamily="49" charset="0"/>
              </a:rPr>
              <a:t>: </a:t>
            </a:r>
            <a:r>
              <a:rPr lang="es-MX" i="1" dirty="0" err="1">
                <a:latin typeface="Consolas" panose="020B0609020204030204" pitchFamily="49" charset="0"/>
              </a:rPr>
              <a:t>scale</a:t>
            </a:r>
            <a:r>
              <a:rPr lang="es-MX" i="1" dirty="0">
                <a:latin typeface="Consolas" panose="020B0609020204030204" pitchFamily="49" charset="0"/>
              </a:rPr>
              <a:t>(2,3); /* IE 9 */</a:t>
            </a:r>
            <a:br>
              <a:rPr lang="es-MX" i="1" dirty="0">
                <a:latin typeface="Consolas" panose="020B0609020204030204" pitchFamily="49" charset="0"/>
              </a:rPr>
            </a:br>
            <a:r>
              <a:rPr lang="es-MX" i="1" dirty="0">
                <a:latin typeface="Consolas" panose="020B0609020204030204" pitchFamily="49" charset="0"/>
              </a:rPr>
              <a:t>    -webkit-</a:t>
            </a:r>
            <a:r>
              <a:rPr lang="es-MX" i="1" dirty="0" err="1">
                <a:latin typeface="Consolas" panose="020B0609020204030204" pitchFamily="49" charset="0"/>
              </a:rPr>
              <a:t>transform</a:t>
            </a:r>
            <a:r>
              <a:rPr lang="es-MX" i="1" dirty="0">
                <a:latin typeface="Consolas" panose="020B0609020204030204" pitchFamily="49" charset="0"/>
              </a:rPr>
              <a:t>: </a:t>
            </a:r>
            <a:r>
              <a:rPr lang="es-MX" i="1" dirty="0" err="1">
                <a:latin typeface="Consolas" panose="020B0609020204030204" pitchFamily="49" charset="0"/>
              </a:rPr>
              <a:t>scale</a:t>
            </a:r>
            <a:r>
              <a:rPr lang="es-MX" i="1" dirty="0">
                <a:latin typeface="Consolas" panose="020B0609020204030204" pitchFamily="49" charset="0"/>
              </a:rPr>
              <a:t>(2,3); /* Safari */</a:t>
            </a:r>
            <a:br>
              <a:rPr lang="es-MX" i="1" dirty="0">
                <a:latin typeface="Consolas" panose="020B0609020204030204" pitchFamily="49" charset="0"/>
              </a:rPr>
            </a:br>
            <a:r>
              <a:rPr lang="es-MX" i="1" dirty="0">
                <a:latin typeface="Consolas" panose="020B0609020204030204" pitchFamily="49" charset="0"/>
              </a:rPr>
              <a:t>    </a:t>
            </a:r>
            <a:r>
              <a:rPr lang="es-MX" i="1" dirty="0" err="1">
                <a:latin typeface="Consolas" panose="020B0609020204030204" pitchFamily="49" charset="0"/>
              </a:rPr>
              <a:t>transform</a:t>
            </a:r>
            <a:r>
              <a:rPr lang="es-MX" i="1" dirty="0">
                <a:latin typeface="Consolas" panose="020B0609020204030204" pitchFamily="49" charset="0"/>
              </a:rPr>
              <a:t>: </a:t>
            </a:r>
            <a:r>
              <a:rPr lang="es-MX" i="1" dirty="0" err="1">
                <a:latin typeface="Consolas" panose="020B0609020204030204" pitchFamily="49" charset="0"/>
              </a:rPr>
              <a:t>scale</a:t>
            </a:r>
            <a:r>
              <a:rPr lang="es-MX" i="1" dirty="0">
                <a:latin typeface="Consolas" panose="020B0609020204030204" pitchFamily="49" charset="0"/>
              </a:rPr>
              <a:t>(2,3);</a:t>
            </a:r>
            <a:br>
              <a:rPr lang="es-MX" i="1" dirty="0">
                <a:latin typeface="Consolas" panose="020B0609020204030204" pitchFamily="49" charset="0"/>
              </a:rPr>
            </a:br>
            <a:r>
              <a:rPr lang="es-MX" i="1" dirty="0">
                <a:latin typeface="Consolas" panose="020B0609020204030204" pitchFamily="49" charset="0"/>
              </a:rPr>
              <a:t>}</a:t>
            </a:r>
          </a:p>
          <a:p>
            <a:pPr marL="0" indent="0">
              <a:buNone/>
            </a:pPr>
            <a:endParaRPr lang="es-MX" dirty="0"/>
          </a:p>
        </p:txBody>
      </p:sp>
    </p:spTree>
    <p:extLst>
      <p:ext uri="{BB962C8B-B14F-4D97-AF65-F5344CB8AC3E}">
        <p14:creationId xmlns:p14="http://schemas.microsoft.com/office/powerpoint/2010/main" val="2873763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43012" y="1811837"/>
            <a:ext cx="4852988" cy="1617163"/>
          </a:xfrm>
        </p:spPr>
        <p:txBody>
          <a:bodyPr>
            <a:normAutofit/>
          </a:bodyPr>
          <a:lstStyle/>
          <a:p>
            <a:r>
              <a:rPr lang="es-MX" sz="3600" dirty="0" smtClean="0"/>
              <a:t>Selectores</a:t>
            </a:r>
            <a:endParaRPr lang="es-MX" sz="2800" dirty="0"/>
          </a:p>
        </p:txBody>
      </p:sp>
      <p:pic>
        <p:nvPicPr>
          <p:cNvPr id="1026" name="Picture 2" descr="http://enjoycss.com/webshots/hA_1.png"/>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5567" r="5567"/>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594329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Propiedad: </a:t>
            </a:r>
            <a:r>
              <a:rPr lang="es-MX" dirty="0" err="1"/>
              <a:t>Scale</a:t>
            </a:r>
            <a:endParaRPr lang="es-MX" dirty="0"/>
          </a:p>
        </p:txBody>
      </p:sp>
      <p:graphicFrame>
        <p:nvGraphicFramePr>
          <p:cNvPr id="4" name="Content Placeholder 3"/>
          <p:cNvGraphicFramePr>
            <a:graphicFrameLocks noGrp="1"/>
          </p:cNvGraphicFramePr>
          <p:nvPr>
            <p:ph idx="1"/>
            <p:extLst/>
          </p:nvPr>
        </p:nvGraphicFramePr>
        <p:xfrm>
          <a:off x="819150" y="2222500"/>
          <a:ext cx="10553700" cy="4480560"/>
        </p:xfrm>
        <a:graphic>
          <a:graphicData uri="http://schemas.openxmlformats.org/drawingml/2006/table">
            <a:tbl>
              <a:tblPr firstRow="1" bandRow="1">
                <a:tableStyleId>{5C22544A-7EE6-4342-B048-85BDC9FD1C3A}</a:tableStyleId>
              </a:tblPr>
              <a:tblGrid>
                <a:gridCol w="5276850">
                  <a:extLst>
                    <a:ext uri="{9D8B030D-6E8A-4147-A177-3AD203B41FA5}">
                      <a16:colId xmlns="" xmlns:a16="http://schemas.microsoft.com/office/drawing/2014/main" val="1371629666"/>
                    </a:ext>
                  </a:extLst>
                </a:gridCol>
                <a:gridCol w="5276850">
                  <a:extLst>
                    <a:ext uri="{9D8B030D-6E8A-4147-A177-3AD203B41FA5}">
                      <a16:colId xmlns="" xmlns:a16="http://schemas.microsoft.com/office/drawing/2014/main" val="2312566784"/>
                    </a:ext>
                  </a:extLst>
                </a:gridCol>
              </a:tblGrid>
              <a:tr h="370840">
                <a:tc>
                  <a:txBody>
                    <a:bodyPr/>
                    <a:lstStyle/>
                    <a:p>
                      <a:r>
                        <a:rPr lang="en-US" dirty="0"/>
                        <a:t>HTML</a:t>
                      </a:r>
                    </a:p>
                    <a:p>
                      <a:endParaRPr lang="en-US" dirty="0"/>
                    </a:p>
                    <a:p>
                      <a:r>
                        <a:rPr lang="en-US" b="0" dirty="0">
                          <a:latin typeface="Consolas" panose="020B0609020204030204" pitchFamily="49" charset="0"/>
                        </a:rPr>
                        <a:t>&lt;div&gt;</a:t>
                      </a:r>
                    </a:p>
                    <a:p>
                      <a:r>
                        <a:rPr lang="en-US" b="0" dirty="0">
                          <a:latin typeface="Consolas" panose="020B0609020204030204" pitchFamily="49" charset="0"/>
                        </a:rPr>
                        <a:t>This div element is decreased to be half of its original width and height.</a:t>
                      </a:r>
                    </a:p>
                    <a:p>
                      <a:r>
                        <a:rPr lang="en-US" b="0" dirty="0">
                          <a:latin typeface="Consolas" panose="020B0609020204030204" pitchFamily="49" charset="0"/>
                        </a:rPr>
                        <a:t>&lt;/div&gt;</a:t>
                      </a:r>
                      <a:endParaRPr lang="es-MX" b="0" dirty="0">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tc>
                  <a:txBody>
                    <a:bodyPr/>
                    <a:lstStyle/>
                    <a:p>
                      <a:r>
                        <a:rPr lang="es-MX" dirty="0"/>
                        <a:t>CSS</a:t>
                      </a:r>
                    </a:p>
                    <a:p>
                      <a:endParaRPr lang="es-MX" dirty="0"/>
                    </a:p>
                    <a:p>
                      <a:r>
                        <a:rPr lang="es-MX" b="0" i="1" dirty="0">
                          <a:solidFill>
                            <a:schemeClr val="accent4"/>
                          </a:solidFill>
                          <a:latin typeface="Consolas" panose="020B0609020204030204" pitchFamily="49" charset="0"/>
                        </a:rPr>
                        <a:t>div</a:t>
                      </a:r>
                      <a:r>
                        <a:rPr lang="es-MX" b="0" i="1" dirty="0">
                          <a:latin typeface="Consolas" panose="020B0609020204030204" pitchFamily="49" charset="0"/>
                        </a:rPr>
                        <a:t> {</a:t>
                      </a:r>
                    </a:p>
                    <a:p>
                      <a:r>
                        <a:rPr lang="es-MX" b="0" i="1" dirty="0">
                          <a:latin typeface="Consolas" panose="020B0609020204030204" pitchFamily="49" charset="0"/>
                        </a:rPr>
                        <a:t>    </a:t>
                      </a:r>
                      <a:r>
                        <a:rPr lang="es-MX" b="0" i="1" dirty="0" err="1">
                          <a:latin typeface="Consolas" panose="020B0609020204030204" pitchFamily="49" charset="0"/>
                        </a:rPr>
                        <a:t>margin</a:t>
                      </a:r>
                      <a:r>
                        <a:rPr lang="es-MX" b="0" i="1" dirty="0">
                          <a:latin typeface="Consolas" panose="020B0609020204030204" pitchFamily="49" charset="0"/>
                        </a:rPr>
                        <a:t>: 150px;</a:t>
                      </a:r>
                    </a:p>
                    <a:p>
                      <a:r>
                        <a:rPr lang="es-MX" b="0" i="1" dirty="0">
                          <a:latin typeface="Consolas" panose="020B0609020204030204" pitchFamily="49" charset="0"/>
                        </a:rPr>
                        <a:t>    </a:t>
                      </a:r>
                      <a:r>
                        <a:rPr lang="es-MX" b="0" i="1" dirty="0" err="1">
                          <a:latin typeface="Consolas" panose="020B0609020204030204" pitchFamily="49" charset="0"/>
                        </a:rPr>
                        <a:t>width</a:t>
                      </a:r>
                      <a:r>
                        <a:rPr lang="es-MX" b="0" i="1" dirty="0">
                          <a:latin typeface="Consolas" panose="020B0609020204030204" pitchFamily="49" charset="0"/>
                        </a:rPr>
                        <a:t>: 200px;</a:t>
                      </a:r>
                    </a:p>
                    <a:p>
                      <a:r>
                        <a:rPr lang="es-MX" b="0" i="1" dirty="0">
                          <a:latin typeface="Consolas" panose="020B0609020204030204" pitchFamily="49" charset="0"/>
                        </a:rPr>
                        <a:t>    </a:t>
                      </a:r>
                      <a:r>
                        <a:rPr lang="es-MX" b="0" i="1" dirty="0" err="1">
                          <a:latin typeface="Consolas" panose="020B0609020204030204" pitchFamily="49" charset="0"/>
                        </a:rPr>
                        <a:t>height</a:t>
                      </a:r>
                      <a:r>
                        <a:rPr lang="es-MX" b="0" i="1" dirty="0">
                          <a:latin typeface="Consolas" panose="020B0609020204030204" pitchFamily="49" charset="0"/>
                        </a:rPr>
                        <a:t>: 100px;</a:t>
                      </a:r>
                    </a:p>
                    <a:p>
                      <a:r>
                        <a:rPr lang="es-MX" b="0" i="1" dirty="0">
                          <a:latin typeface="Consolas" panose="020B0609020204030204" pitchFamily="49" charset="0"/>
                        </a:rPr>
                        <a:t>    </a:t>
                      </a:r>
                      <a:r>
                        <a:rPr lang="es-MX" b="0" i="1" dirty="0" err="1">
                          <a:latin typeface="Consolas" panose="020B0609020204030204" pitchFamily="49" charset="0"/>
                        </a:rPr>
                        <a:t>background</a:t>
                      </a:r>
                      <a:r>
                        <a:rPr lang="es-MX" b="0" i="1" dirty="0">
                          <a:latin typeface="Consolas" panose="020B0609020204030204" pitchFamily="49" charset="0"/>
                        </a:rPr>
                        <a:t>-color: </a:t>
                      </a:r>
                      <a:r>
                        <a:rPr lang="es-MX" b="0" i="1" dirty="0" err="1">
                          <a:latin typeface="Consolas" panose="020B0609020204030204" pitchFamily="49" charset="0"/>
                        </a:rPr>
                        <a:t>yellow</a:t>
                      </a:r>
                      <a:r>
                        <a:rPr lang="es-MX" b="0" i="1" dirty="0">
                          <a:latin typeface="Consolas" panose="020B0609020204030204" pitchFamily="49" charset="0"/>
                        </a:rPr>
                        <a:t>;</a:t>
                      </a:r>
                    </a:p>
                    <a:p>
                      <a:r>
                        <a:rPr lang="es-MX" b="0" i="1" dirty="0">
                          <a:latin typeface="Consolas" panose="020B0609020204030204" pitchFamily="49" charset="0"/>
                        </a:rPr>
                        <a:t>    </a:t>
                      </a:r>
                      <a:r>
                        <a:rPr lang="es-MX" b="0" i="1" dirty="0" err="1">
                          <a:latin typeface="Consolas" panose="020B0609020204030204" pitchFamily="49" charset="0"/>
                        </a:rPr>
                        <a:t>border</a:t>
                      </a:r>
                      <a:r>
                        <a:rPr lang="es-MX" b="0" i="1" dirty="0">
                          <a:latin typeface="Consolas" panose="020B0609020204030204" pitchFamily="49" charset="0"/>
                        </a:rPr>
                        <a:t>: 1px </a:t>
                      </a:r>
                      <a:r>
                        <a:rPr lang="es-MX" b="0" i="1" dirty="0" err="1">
                          <a:latin typeface="Consolas" panose="020B0609020204030204" pitchFamily="49" charset="0"/>
                        </a:rPr>
                        <a:t>solid</a:t>
                      </a:r>
                      <a:r>
                        <a:rPr lang="es-MX" b="0" i="1" dirty="0">
                          <a:latin typeface="Consolas" panose="020B0609020204030204" pitchFamily="49" charset="0"/>
                        </a:rPr>
                        <a:t> </a:t>
                      </a:r>
                      <a:r>
                        <a:rPr lang="es-MX" b="0" i="1" dirty="0" err="1">
                          <a:latin typeface="Consolas" panose="020B0609020204030204" pitchFamily="49" charset="0"/>
                        </a:rPr>
                        <a:t>black</a:t>
                      </a:r>
                      <a:r>
                        <a:rPr lang="es-MX" b="0" i="1" dirty="0">
                          <a:latin typeface="Consolas" panose="020B0609020204030204" pitchFamily="49" charset="0"/>
                        </a:rPr>
                        <a:t>;</a:t>
                      </a:r>
                    </a:p>
                    <a:p>
                      <a:r>
                        <a:rPr lang="es-MX" b="0" i="1" dirty="0">
                          <a:latin typeface="Consolas" panose="020B0609020204030204" pitchFamily="49" charset="0"/>
                        </a:rPr>
                        <a:t>    </a:t>
                      </a:r>
                      <a:r>
                        <a:rPr lang="es-MX" b="0" i="1" dirty="0" err="1">
                          <a:latin typeface="Consolas" panose="020B0609020204030204" pitchFamily="49" charset="0"/>
                        </a:rPr>
                        <a:t>border</a:t>
                      </a:r>
                      <a:r>
                        <a:rPr lang="es-MX" b="0" i="1" dirty="0">
                          <a:latin typeface="Consolas" panose="020B0609020204030204" pitchFamily="49" charset="0"/>
                        </a:rPr>
                        <a:t>: 1px </a:t>
                      </a:r>
                      <a:r>
                        <a:rPr lang="es-MX" b="0" i="1" dirty="0" err="1">
                          <a:latin typeface="Consolas" panose="020B0609020204030204" pitchFamily="49" charset="0"/>
                        </a:rPr>
                        <a:t>solid</a:t>
                      </a:r>
                      <a:r>
                        <a:rPr lang="es-MX" b="0" i="1" dirty="0">
                          <a:latin typeface="Consolas" panose="020B0609020204030204" pitchFamily="49" charset="0"/>
                        </a:rPr>
                        <a:t> </a:t>
                      </a:r>
                      <a:r>
                        <a:rPr lang="es-MX" b="0" i="1" dirty="0" err="1">
                          <a:latin typeface="Consolas" panose="020B0609020204030204" pitchFamily="49" charset="0"/>
                        </a:rPr>
                        <a:t>black</a:t>
                      </a:r>
                      <a:r>
                        <a:rPr lang="es-MX" b="0" i="1" dirty="0">
                          <a:latin typeface="Consolas" panose="020B0609020204030204" pitchFamily="49" charset="0"/>
                        </a:rPr>
                        <a:t>;</a:t>
                      </a:r>
                    </a:p>
                    <a:p>
                      <a:r>
                        <a:rPr lang="es-MX" b="0" i="1" dirty="0">
                          <a:latin typeface="Consolas" panose="020B0609020204030204" pitchFamily="49" charset="0"/>
                        </a:rPr>
                        <a:t>    -ms-</a:t>
                      </a:r>
                      <a:r>
                        <a:rPr lang="es-MX" b="0" i="1" dirty="0" err="1">
                          <a:latin typeface="Consolas" panose="020B0609020204030204" pitchFamily="49" charset="0"/>
                        </a:rPr>
                        <a:t>transform</a:t>
                      </a:r>
                      <a:r>
                        <a:rPr lang="es-MX" b="0" i="1" dirty="0">
                          <a:latin typeface="Consolas" panose="020B0609020204030204" pitchFamily="49" charset="0"/>
                        </a:rPr>
                        <a:t>: </a:t>
                      </a:r>
                      <a:r>
                        <a:rPr lang="es-MX" b="0" i="1" dirty="0" err="1">
                          <a:latin typeface="Consolas" panose="020B0609020204030204" pitchFamily="49" charset="0"/>
                        </a:rPr>
                        <a:t>scale</a:t>
                      </a:r>
                      <a:r>
                        <a:rPr lang="es-MX" b="0" i="1" dirty="0">
                          <a:latin typeface="Consolas" panose="020B0609020204030204" pitchFamily="49" charset="0"/>
                        </a:rPr>
                        <a:t>(0.5,0.5); /* IE 9 */</a:t>
                      </a:r>
                    </a:p>
                    <a:p>
                      <a:r>
                        <a:rPr lang="es-MX" b="0" i="1" dirty="0">
                          <a:latin typeface="Consolas" panose="020B0609020204030204" pitchFamily="49" charset="0"/>
                        </a:rPr>
                        <a:t>    -webkit-</a:t>
                      </a:r>
                      <a:r>
                        <a:rPr lang="es-MX" b="0" i="1" dirty="0" err="1">
                          <a:latin typeface="Consolas" panose="020B0609020204030204" pitchFamily="49" charset="0"/>
                        </a:rPr>
                        <a:t>transform</a:t>
                      </a:r>
                      <a:r>
                        <a:rPr lang="es-MX" b="0" i="1" dirty="0">
                          <a:latin typeface="Consolas" panose="020B0609020204030204" pitchFamily="49" charset="0"/>
                        </a:rPr>
                        <a:t>: </a:t>
                      </a:r>
                      <a:r>
                        <a:rPr lang="es-MX" b="0" i="1" dirty="0" err="1">
                          <a:latin typeface="Consolas" panose="020B0609020204030204" pitchFamily="49" charset="0"/>
                        </a:rPr>
                        <a:t>scale</a:t>
                      </a:r>
                      <a:r>
                        <a:rPr lang="es-MX" b="0" i="1" dirty="0">
                          <a:latin typeface="Consolas" panose="020B0609020204030204" pitchFamily="49" charset="0"/>
                        </a:rPr>
                        <a:t>(0.5,0.5); /* Safari */</a:t>
                      </a:r>
                    </a:p>
                    <a:p>
                      <a:r>
                        <a:rPr lang="es-MX" b="0" i="1" dirty="0">
                          <a:latin typeface="Consolas" panose="020B0609020204030204" pitchFamily="49" charset="0"/>
                        </a:rPr>
                        <a:t>    </a:t>
                      </a:r>
                      <a:r>
                        <a:rPr lang="es-MX" b="0" i="1" dirty="0" err="1">
                          <a:latin typeface="Consolas" panose="020B0609020204030204" pitchFamily="49" charset="0"/>
                        </a:rPr>
                        <a:t>transform</a:t>
                      </a:r>
                      <a:r>
                        <a:rPr lang="es-MX" b="0" i="1" dirty="0">
                          <a:latin typeface="Consolas" panose="020B0609020204030204" pitchFamily="49" charset="0"/>
                        </a:rPr>
                        <a:t>: </a:t>
                      </a:r>
                      <a:r>
                        <a:rPr lang="es-MX" b="0" i="1" dirty="0" err="1">
                          <a:latin typeface="Consolas" panose="020B0609020204030204" pitchFamily="49" charset="0"/>
                        </a:rPr>
                        <a:t>scale</a:t>
                      </a:r>
                      <a:r>
                        <a:rPr lang="es-MX" b="0" i="1" dirty="0">
                          <a:latin typeface="Consolas" panose="020B0609020204030204" pitchFamily="49" charset="0"/>
                        </a:rPr>
                        <a:t>(0.5,0.5); /* Standard </a:t>
                      </a:r>
                      <a:r>
                        <a:rPr lang="es-MX" b="0" i="1" dirty="0" err="1">
                          <a:latin typeface="Consolas" panose="020B0609020204030204" pitchFamily="49" charset="0"/>
                        </a:rPr>
                        <a:t>syntax</a:t>
                      </a:r>
                      <a:r>
                        <a:rPr lang="es-MX" b="0" i="1" dirty="0">
                          <a:latin typeface="Consolas" panose="020B0609020204030204" pitchFamily="49" charset="0"/>
                        </a:rPr>
                        <a:t> */</a:t>
                      </a:r>
                    </a:p>
                    <a:p>
                      <a:r>
                        <a:rPr lang="es-MX" b="0" i="1" dirty="0">
                          <a:latin typeface="Consolas" panose="020B0609020204030204" pitchFamily="49" charset="0"/>
                        </a:rPr>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extLst>
                  <a:ext uri="{0D108BD9-81ED-4DB2-BD59-A6C34878D82A}">
                    <a16:rowId xmlns="" xmlns:a16="http://schemas.microsoft.com/office/drawing/2014/main" val="3868083935"/>
                  </a:ext>
                </a:extLst>
              </a:tr>
            </a:tbl>
          </a:graphicData>
        </a:graphic>
      </p:graphicFrame>
    </p:spTree>
    <p:extLst>
      <p:ext uri="{BB962C8B-B14F-4D97-AF65-F5344CB8AC3E}">
        <p14:creationId xmlns:p14="http://schemas.microsoft.com/office/powerpoint/2010/main" val="325957084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Propiedad: </a:t>
            </a:r>
            <a:r>
              <a:rPr lang="es-MX" dirty="0" err="1"/>
              <a:t>skewX</a:t>
            </a:r>
            <a:endParaRPr lang="es-MX" dirty="0"/>
          </a:p>
        </p:txBody>
      </p:sp>
      <p:sp>
        <p:nvSpPr>
          <p:cNvPr id="3" name="Content Placeholder 2"/>
          <p:cNvSpPr>
            <a:spLocks noGrp="1"/>
          </p:cNvSpPr>
          <p:nvPr>
            <p:ph idx="1"/>
          </p:nvPr>
        </p:nvSpPr>
        <p:spPr/>
        <p:txBody>
          <a:bodyPr/>
          <a:lstStyle/>
          <a:p>
            <a:pPr marL="0" indent="0">
              <a:buNone/>
            </a:pPr>
            <a:r>
              <a:rPr lang="es-MX" dirty="0"/>
              <a:t>El método </a:t>
            </a:r>
            <a:r>
              <a:rPr lang="es-MX" dirty="0" err="1"/>
              <a:t>skewX</a:t>
            </a:r>
            <a:r>
              <a:rPr lang="es-MX" dirty="0"/>
              <a:t> sesga un elemento a lo largo del eje X por el ángulo dado.</a:t>
            </a:r>
          </a:p>
          <a:p>
            <a:pPr marL="0" indent="0">
              <a:buNone/>
            </a:pPr>
            <a:r>
              <a:rPr lang="es-MX" dirty="0"/>
              <a:t>Ejemplo:</a:t>
            </a:r>
          </a:p>
          <a:p>
            <a:pPr marL="0" indent="0">
              <a:buNone/>
            </a:pPr>
            <a:r>
              <a:rPr lang="es-MX" i="1" dirty="0">
                <a:solidFill>
                  <a:schemeClr val="accent4"/>
                </a:solidFill>
                <a:latin typeface="Consolas" panose="020B0609020204030204" pitchFamily="49" charset="0"/>
              </a:rPr>
              <a:t>div</a:t>
            </a:r>
            <a:r>
              <a:rPr lang="es-MX" i="1" dirty="0">
                <a:latin typeface="Consolas" panose="020B0609020204030204" pitchFamily="49" charset="0"/>
              </a:rPr>
              <a:t> {</a:t>
            </a:r>
            <a:br>
              <a:rPr lang="es-MX" i="1" dirty="0">
                <a:latin typeface="Consolas" panose="020B0609020204030204" pitchFamily="49" charset="0"/>
              </a:rPr>
            </a:br>
            <a:r>
              <a:rPr lang="es-MX" i="1" dirty="0">
                <a:latin typeface="Consolas" panose="020B0609020204030204" pitchFamily="49" charset="0"/>
              </a:rPr>
              <a:t>    -ms-</a:t>
            </a:r>
            <a:r>
              <a:rPr lang="es-MX" i="1" dirty="0" err="1">
                <a:latin typeface="Consolas" panose="020B0609020204030204" pitchFamily="49" charset="0"/>
              </a:rPr>
              <a:t>transform</a:t>
            </a:r>
            <a:r>
              <a:rPr lang="es-MX" i="1" dirty="0">
                <a:latin typeface="Consolas" panose="020B0609020204030204" pitchFamily="49" charset="0"/>
              </a:rPr>
              <a:t>: </a:t>
            </a:r>
            <a:r>
              <a:rPr lang="es-MX" i="1" dirty="0" err="1">
                <a:latin typeface="Consolas" panose="020B0609020204030204" pitchFamily="49" charset="0"/>
              </a:rPr>
              <a:t>skewX</a:t>
            </a:r>
            <a:r>
              <a:rPr lang="es-MX" i="1" dirty="0">
                <a:latin typeface="Consolas" panose="020B0609020204030204" pitchFamily="49" charset="0"/>
              </a:rPr>
              <a:t>(20deg); /* IE 9 */</a:t>
            </a:r>
            <a:br>
              <a:rPr lang="es-MX" i="1" dirty="0">
                <a:latin typeface="Consolas" panose="020B0609020204030204" pitchFamily="49" charset="0"/>
              </a:rPr>
            </a:br>
            <a:r>
              <a:rPr lang="es-MX" i="1" dirty="0">
                <a:latin typeface="Consolas" panose="020B0609020204030204" pitchFamily="49" charset="0"/>
              </a:rPr>
              <a:t>    -webkit-</a:t>
            </a:r>
            <a:r>
              <a:rPr lang="es-MX" i="1" dirty="0" err="1">
                <a:latin typeface="Consolas" panose="020B0609020204030204" pitchFamily="49" charset="0"/>
              </a:rPr>
              <a:t>transform</a:t>
            </a:r>
            <a:r>
              <a:rPr lang="es-MX" i="1" dirty="0">
                <a:latin typeface="Consolas" panose="020B0609020204030204" pitchFamily="49" charset="0"/>
              </a:rPr>
              <a:t>: </a:t>
            </a:r>
            <a:r>
              <a:rPr lang="es-MX" i="1" dirty="0" err="1">
                <a:latin typeface="Consolas" panose="020B0609020204030204" pitchFamily="49" charset="0"/>
              </a:rPr>
              <a:t>skewX</a:t>
            </a:r>
            <a:r>
              <a:rPr lang="es-MX" i="1" dirty="0">
                <a:latin typeface="Consolas" panose="020B0609020204030204" pitchFamily="49" charset="0"/>
              </a:rPr>
              <a:t>(20deg); /* Safari */</a:t>
            </a:r>
            <a:br>
              <a:rPr lang="es-MX" i="1" dirty="0">
                <a:latin typeface="Consolas" panose="020B0609020204030204" pitchFamily="49" charset="0"/>
              </a:rPr>
            </a:br>
            <a:r>
              <a:rPr lang="es-MX" i="1" dirty="0">
                <a:latin typeface="Consolas" panose="020B0609020204030204" pitchFamily="49" charset="0"/>
              </a:rPr>
              <a:t>    </a:t>
            </a:r>
            <a:r>
              <a:rPr lang="es-MX" i="1" dirty="0" err="1">
                <a:latin typeface="Consolas" panose="020B0609020204030204" pitchFamily="49" charset="0"/>
              </a:rPr>
              <a:t>transform</a:t>
            </a:r>
            <a:r>
              <a:rPr lang="es-MX" i="1" dirty="0">
                <a:latin typeface="Consolas" panose="020B0609020204030204" pitchFamily="49" charset="0"/>
              </a:rPr>
              <a:t>: </a:t>
            </a:r>
            <a:r>
              <a:rPr lang="es-MX" i="1" dirty="0" err="1">
                <a:latin typeface="Consolas" panose="020B0609020204030204" pitchFamily="49" charset="0"/>
              </a:rPr>
              <a:t>skewX</a:t>
            </a:r>
            <a:r>
              <a:rPr lang="es-MX" i="1" dirty="0">
                <a:latin typeface="Consolas" panose="020B0609020204030204" pitchFamily="49" charset="0"/>
              </a:rPr>
              <a:t>(20deg);</a:t>
            </a:r>
            <a:br>
              <a:rPr lang="es-MX" i="1" dirty="0">
                <a:latin typeface="Consolas" panose="020B0609020204030204" pitchFamily="49" charset="0"/>
              </a:rPr>
            </a:br>
            <a:r>
              <a:rPr lang="es-MX" i="1" dirty="0">
                <a:latin typeface="Consolas" panose="020B0609020204030204" pitchFamily="49" charset="0"/>
              </a:rPr>
              <a:t>}</a:t>
            </a:r>
          </a:p>
        </p:txBody>
      </p:sp>
    </p:spTree>
    <p:extLst>
      <p:ext uri="{BB962C8B-B14F-4D97-AF65-F5344CB8AC3E}">
        <p14:creationId xmlns:p14="http://schemas.microsoft.com/office/powerpoint/2010/main" val="390466663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Propiedad: </a:t>
            </a:r>
            <a:r>
              <a:rPr lang="es-MX" dirty="0" err="1"/>
              <a:t>skewX</a:t>
            </a:r>
            <a:endParaRPr lang="es-MX" dirty="0"/>
          </a:p>
        </p:txBody>
      </p:sp>
      <p:graphicFrame>
        <p:nvGraphicFramePr>
          <p:cNvPr id="4" name="Content Placeholder 3"/>
          <p:cNvGraphicFramePr>
            <a:graphicFrameLocks noGrp="1"/>
          </p:cNvGraphicFramePr>
          <p:nvPr>
            <p:ph idx="1"/>
            <p:extLst/>
          </p:nvPr>
        </p:nvGraphicFramePr>
        <p:xfrm>
          <a:off x="819150" y="2222500"/>
          <a:ext cx="10553700" cy="4754880"/>
        </p:xfrm>
        <a:graphic>
          <a:graphicData uri="http://schemas.openxmlformats.org/drawingml/2006/table">
            <a:tbl>
              <a:tblPr firstRow="1" bandRow="1">
                <a:tableStyleId>{5C22544A-7EE6-4342-B048-85BDC9FD1C3A}</a:tableStyleId>
              </a:tblPr>
              <a:tblGrid>
                <a:gridCol w="5276850">
                  <a:extLst>
                    <a:ext uri="{9D8B030D-6E8A-4147-A177-3AD203B41FA5}">
                      <a16:colId xmlns="" xmlns:a16="http://schemas.microsoft.com/office/drawing/2014/main" val="1309241697"/>
                    </a:ext>
                  </a:extLst>
                </a:gridCol>
                <a:gridCol w="5276850">
                  <a:extLst>
                    <a:ext uri="{9D8B030D-6E8A-4147-A177-3AD203B41FA5}">
                      <a16:colId xmlns="" xmlns:a16="http://schemas.microsoft.com/office/drawing/2014/main" val="1887792095"/>
                    </a:ext>
                  </a:extLst>
                </a:gridCol>
              </a:tblGrid>
              <a:tr h="370840">
                <a:tc>
                  <a:txBody>
                    <a:bodyPr/>
                    <a:lstStyle/>
                    <a:p>
                      <a:r>
                        <a:rPr lang="en-US" dirty="0"/>
                        <a:t>HTML</a:t>
                      </a:r>
                    </a:p>
                    <a:p>
                      <a:endParaRPr lang="en-US" dirty="0"/>
                    </a:p>
                    <a:p>
                      <a:r>
                        <a:rPr lang="en-US" b="0" dirty="0">
                          <a:latin typeface="Consolas" panose="020B0609020204030204" pitchFamily="49" charset="0"/>
                        </a:rPr>
                        <a:t>&lt;div&gt;</a:t>
                      </a:r>
                    </a:p>
                    <a:p>
                      <a:r>
                        <a:rPr lang="en-US" b="0" dirty="0">
                          <a:latin typeface="Consolas" panose="020B0609020204030204" pitchFamily="49" charset="0"/>
                        </a:rPr>
                        <a:t>This a normal div element.</a:t>
                      </a:r>
                    </a:p>
                    <a:p>
                      <a:r>
                        <a:rPr lang="en-US" b="0" dirty="0">
                          <a:latin typeface="Consolas" panose="020B0609020204030204" pitchFamily="49" charset="0"/>
                        </a:rPr>
                        <a:t>&lt;/div&gt;</a:t>
                      </a:r>
                    </a:p>
                    <a:p>
                      <a:endParaRPr lang="en-US" b="0" dirty="0">
                        <a:latin typeface="Consolas" panose="020B0609020204030204" pitchFamily="49" charset="0"/>
                      </a:endParaRPr>
                    </a:p>
                    <a:p>
                      <a:r>
                        <a:rPr lang="en-US" b="0" dirty="0">
                          <a:latin typeface="Consolas" panose="020B0609020204030204" pitchFamily="49" charset="0"/>
                        </a:rPr>
                        <a:t>&lt;div id="</a:t>
                      </a:r>
                      <a:r>
                        <a:rPr lang="en-US" b="0" dirty="0" err="1">
                          <a:latin typeface="Consolas" panose="020B0609020204030204" pitchFamily="49" charset="0"/>
                        </a:rPr>
                        <a:t>myDiv</a:t>
                      </a:r>
                      <a:r>
                        <a:rPr lang="en-US" b="0" dirty="0">
                          <a:latin typeface="Consolas" panose="020B0609020204030204" pitchFamily="49" charset="0"/>
                        </a:rPr>
                        <a:t>"&gt;</a:t>
                      </a:r>
                    </a:p>
                    <a:p>
                      <a:r>
                        <a:rPr lang="en-US" b="0" dirty="0">
                          <a:latin typeface="Consolas" panose="020B0609020204030204" pitchFamily="49" charset="0"/>
                        </a:rPr>
                        <a:t>This div element is skewed 20 degrees along the Y-axis.</a:t>
                      </a:r>
                    </a:p>
                    <a:p>
                      <a:r>
                        <a:rPr lang="en-US" b="0" dirty="0">
                          <a:latin typeface="Consolas" panose="020B0609020204030204" pitchFamily="49" charset="0"/>
                        </a:rPr>
                        <a:t>&lt;/div&gt;</a:t>
                      </a:r>
                      <a:endParaRPr lang="es-MX" b="0" dirty="0">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tc>
                  <a:txBody>
                    <a:bodyPr/>
                    <a:lstStyle/>
                    <a:p>
                      <a:r>
                        <a:rPr lang="es-MX" dirty="0"/>
                        <a:t>CSS</a:t>
                      </a:r>
                    </a:p>
                    <a:p>
                      <a:endParaRPr lang="es-MX" dirty="0"/>
                    </a:p>
                    <a:p>
                      <a:r>
                        <a:rPr lang="es-MX" b="0" i="1" dirty="0">
                          <a:solidFill>
                            <a:schemeClr val="accent4"/>
                          </a:solidFill>
                          <a:latin typeface="Consolas" panose="020B0609020204030204" pitchFamily="49" charset="0"/>
                        </a:rPr>
                        <a:t>div</a:t>
                      </a:r>
                      <a:r>
                        <a:rPr lang="es-MX" b="0" i="1" dirty="0">
                          <a:latin typeface="Consolas" panose="020B0609020204030204" pitchFamily="49" charset="0"/>
                        </a:rPr>
                        <a:t> {</a:t>
                      </a:r>
                    </a:p>
                    <a:p>
                      <a:r>
                        <a:rPr lang="es-MX" b="0" i="1" dirty="0">
                          <a:latin typeface="Consolas" panose="020B0609020204030204" pitchFamily="49" charset="0"/>
                        </a:rPr>
                        <a:t>    </a:t>
                      </a:r>
                      <a:r>
                        <a:rPr lang="es-MX" b="0" i="1" dirty="0" err="1">
                          <a:latin typeface="Consolas" panose="020B0609020204030204" pitchFamily="49" charset="0"/>
                        </a:rPr>
                        <a:t>width</a:t>
                      </a:r>
                      <a:r>
                        <a:rPr lang="es-MX" b="0" i="1" dirty="0">
                          <a:latin typeface="Consolas" panose="020B0609020204030204" pitchFamily="49" charset="0"/>
                        </a:rPr>
                        <a:t>: 300px;</a:t>
                      </a:r>
                    </a:p>
                    <a:p>
                      <a:r>
                        <a:rPr lang="es-MX" b="0" i="1" dirty="0">
                          <a:latin typeface="Consolas" panose="020B0609020204030204" pitchFamily="49" charset="0"/>
                        </a:rPr>
                        <a:t>    </a:t>
                      </a:r>
                      <a:r>
                        <a:rPr lang="es-MX" b="0" i="1" dirty="0" err="1">
                          <a:latin typeface="Consolas" panose="020B0609020204030204" pitchFamily="49" charset="0"/>
                        </a:rPr>
                        <a:t>height</a:t>
                      </a:r>
                      <a:r>
                        <a:rPr lang="es-MX" b="0" i="1" dirty="0">
                          <a:latin typeface="Consolas" panose="020B0609020204030204" pitchFamily="49" charset="0"/>
                        </a:rPr>
                        <a:t>: 100px;</a:t>
                      </a:r>
                    </a:p>
                    <a:p>
                      <a:r>
                        <a:rPr lang="es-MX" b="0" i="1" dirty="0">
                          <a:latin typeface="Consolas" panose="020B0609020204030204" pitchFamily="49" charset="0"/>
                        </a:rPr>
                        <a:t>    </a:t>
                      </a:r>
                      <a:r>
                        <a:rPr lang="es-MX" b="0" i="1" dirty="0" err="1">
                          <a:latin typeface="Consolas" panose="020B0609020204030204" pitchFamily="49" charset="0"/>
                        </a:rPr>
                        <a:t>background</a:t>
                      </a:r>
                      <a:r>
                        <a:rPr lang="es-MX" b="0" i="1" dirty="0">
                          <a:latin typeface="Consolas" panose="020B0609020204030204" pitchFamily="49" charset="0"/>
                        </a:rPr>
                        <a:t>-color: </a:t>
                      </a:r>
                      <a:r>
                        <a:rPr lang="es-MX" b="0" i="1" dirty="0" err="1">
                          <a:latin typeface="Consolas" panose="020B0609020204030204" pitchFamily="49" charset="0"/>
                        </a:rPr>
                        <a:t>yellow</a:t>
                      </a:r>
                      <a:r>
                        <a:rPr lang="es-MX" b="0" i="1" dirty="0">
                          <a:latin typeface="Consolas" panose="020B0609020204030204" pitchFamily="49" charset="0"/>
                        </a:rPr>
                        <a:t>;</a:t>
                      </a:r>
                    </a:p>
                    <a:p>
                      <a:r>
                        <a:rPr lang="es-MX" b="0" i="1" dirty="0">
                          <a:latin typeface="Consolas" panose="020B0609020204030204" pitchFamily="49" charset="0"/>
                        </a:rPr>
                        <a:t>    </a:t>
                      </a:r>
                      <a:r>
                        <a:rPr lang="es-MX" b="0" i="1" dirty="0" err="1">
                          <a:latin typeface="Consolas" panose="020B0609020204030204" pitchFamily="49" charset="0"/>
                        </a:rPr>
                        <a:t>border</a:t>
                      </a:r>
                      <a:r>
                        <a:rPr lang="es-MX" b="0" i="1" dirty="0">
                          <a:latin typeface="Consolas" panose="020B0609020204030204" pitchFamily="49" charset="0"/>
                        </a:rPr>
                        <a:t>: 1px </a:t>
                      </a:r>
                      <a:r>
                        <a:rPr lang="es-MX" b="0" i="1" dirty="0" err="1">
                          <a:latin typeface="Consolas" panose="020B0609020204030204" pitchFamily="49" charset="0"/>
                        </a:rPr>
                        <a:t>solid</a:t>
                      </a:r>
                      <a:r>
                        <a:rPr lang="es-MX" b="0" i="1" dirty="0">
                          <a:latin typeface="Consolas" panose="020B0609020204030204" pitchFamily="49" charset="0"/>
                        </a:rPr>
                        <a:t> </a:t>
                      </a:r>
                      <a:r>
                        <a:rPr lang="es-MX" b="0" i="1" dirty="0" err="1">
                          <a:latin typeface="Consolas" panose="020B0609020204030204" pitchFamily="49" charset="0"/>
                        </a:rPr>
                        <a:t>black</a:t>
                      </a:r>
                      <a:r>
                        <a:rPr lang="es-MX" b="0" i="1" dirty="0">
                          <a:latin typeface="Consolas" panose="020B0609020204030204" pitchFamily="49" charset="0"/>
                        </a:rPr>
                        <a:t>;</a:t>
                      </a:r>
                    </a:p>
                    <a:p>
                      <a:r>
                        <a:rPr lang="es-MX" b="0" i="1" dirty="0">
                          <a:latin typeface="Consolas" panose="020B0609020204030204" pitchFamily="49" charset="0"/>
                        </a:rPr>
                        <a:t>}</a:t>
                      </a:r>
                    </a:p>
                    <a:p>
                      <a:endParaRPr lang="es-MX" b="0" i="1" dirty="0">
                        <a:latin typeface="Consolas" panose="020B0609020204030204" pitchFamily="49" charset="0"/>
                      </a:endParaRPr>
                    </a:p>
                    <a:p>
                      <a:r>
                        <a:rPr lang="es-MX" b="0" i="1" dirty="0" err="1">
                          <a:solidFill>
                            <a:schemeClr val="accent4"/>
                          </a:solidFill>
                          <a:latin typeface="Consolas" panose="020B0609020204030204" pitchFamily="49" charset="0"/>
                        </a:rPr>
                        <a:t>div#myDiv</a:t>
                      </a:r>
                      <a:r>
                        <a:rPr lang="es-MX" b="0" i="1" dirty="0">
                          <a:latin typeface="Consolas" panose="020B0609020204030204" pitchFamily="49" charset="0"/>
                        </a:rPr>
                        <a:t> {</a:t>
                      </a:r>
                    </a:p>
                    <a:p>
                      <a:r>
                        <a:rPr lang="es-MX" b="0" i="1" dirty="0">
                          <a:latin typeface="Consolas" panose="020B0609020204030204" pitchFamily="49" charset="0"/>
                        </a:rPr>
                        <a:t>    -ms-</a:t>
                      </a:r>
                      <a:r>
                        <a:rPr lang="es-MX" b="0" i="1" dirty="0" err="1">
                          <a:latin typeface="Consolas" panose="020B0609020204030204" pitchFamily="49" charset="0"/>
                        </a:rPr>
                        <a:t>transform</a:t>
                      </a:r>
                      <a:r>
                        <a:rPr lang="es-MX" b="0" i="1" dirty="0">
                          <a:latin typeface="Consolas" panose="020B0609020204030204" pitchFamily="49" charset="0"/>
                        </a:rPr>
                        <a:t>: </a:t>
                      </a:r>
                      <a:r>
                        <a:rPr lang="es-MX" b="0" i="1" dirty="0" err="1">
                          <a:latin typeface="Consolas" panose="020B0609020204030204" pitchFamily="49" charset="0"/>
                        </a:rPr>
                        <a:t>skewY</a:t>
                      </a:r>
                      <a:r>
                        <a:rPr lang="es-MX" b="0" i="1" dirty="0">
                          <a:latin typeface="Consolas" panose="020B0609020204030204" pitchFamily="49" charset="0"/>
                        </a:rPr>
                        <a:t>(20deg); /* IE 9 */</a:t>
                      </a:r>
                    </a:p>
                    <a:p>
                      <a:r>
                        <a:rPr lang="es-MX" b="0" i="1" dirty="0">
                          <a:latin typeface="Consolas" panose="020B0609020204030204" pitchFamily="49" charset="0"/>
                        </a:rPr>
                        <a:t>    -webkit-</a:t>
                      </a:r>
                      <a:r>
                        <a:rPr lang="es-MX" b="0" i="1" dirty="0" err="1">
                          <a:latin typeface="Consolas" panose="020B0609020204030204" pitchFamily="49" charset="0"/>
                        </a:rPr>
                        <a:t>transform</a:t>
                      </a:r>
                      <a:r>
                        <a:rPr lang="es-MX" b="0" i="1" dirty="0">
                          <a:latin typeface="Consolas" panose="020B0609020204030204" pitchFamily="49" charset="0"/>
                        </a:rPr>
                        <a:t>: </a:t>
                      </a:r>
                      <a:r>
                        <a:rPr lang="es-MX" b="0" i="1" dirty="0" err="1">
                          <a:latin typeface="Consolas" panose="020B0609020204030204" pitchFamily="49" charset="0"/>
                        </a:rPr>
                        <a:t>skewY</a:t>
                      </a:r>
                      <a:r>
                        <a:rPr lang="es-MX" b="0" i="1" dirty="0">
                          <a:latin typeface="Consolas" panose="020B0609020204030204" pitchFamily="49" charset="0"/>
                        </a:rPr>
                        <a:t>(20deg); /* Safari */</a:t>
                      </a:r>
                    </a:p>
                    <a:p>
                      <a:r>
                        <a:rPr lang="es-MX" b="0" i="1" dirty="0">
                          <a:latin typeface="Consolas" panose="020B0609020204030204" pitchFamily="49" charset="0"/>
                        </a:rPr>
                        <a:t>    </a:t>
                      </a:r>
                      <a:r>
                        <a:rPr lang="es-MX" b="0" i="1" dirty="0" err="1">
                          <a:latin typeface="Consolas" panose="020B0609020204030204" pitchFamily="49" charset="0"/>
                        </a:rPr>
                        <a:t>transform</a:t>
                      </a:r>
                      <a:r>
                        <a:rPr lang="es-MX" b="0" i="1" dirty="0">
                          <a:latin typeface="Consolas" panose="020B0609020204030204" pitchFamily="49" charset="0"/>
                        </a:rPr>
                        <a:t>: </a:t>
                      </a:r>
                      <a:r>
                        <a:rPr lang="es-MX" b="0" i="1" dirty="0" err="1">
                          <a:latin typeface="Consolas" panose="020B0609020204030204" pitchFamily="49" charset="0"/>
                        </a:rPr>
                        <a:t>skewY</a:t>
                      </a:r>
                      <a:r>
                        <a:rPr lang="es-MX" b="0" i="1" dirty="0">
                          <a:latin typeface="Consolas" panose="020B0609020204030204" pitchFamily="49" charset="0"/>
                        </a:rPr>
                        <a:t>(20deg); /* Standard </a:t>
                      </a:r>
                      <a:r>
                        <a:rPr lang="es-MX" b="0" i="1" dirty="0" err="1">
                          <a:latin typeface="Consolas" panose="020B0609020204030204" pitchFamily="49" charset="0"/>
                        </a:rPr>
                        <a:t>syntax</a:t>
                      </a:r>
                      <a:r>
                        <a:rPr lang="es-MX" b="0" i="1" dirty="0">
                          <a:latin typeface="Consolas" panose="020B0609020204030204" pitchFamily="49" charset="0"/>
                        </a:rPr>
                        <a:t> */</a:t>
                      </a:r>
                    </a:p>
                    <a:p>
                      <a:r>
                        <a:rPr lang="es-MX" b="0" i="1" dirty="0">
                          <a:latin typeface="Consolas" panose="020B0609020204030204" pitchFamily="49" charset="0"/>
                        </a:rPr>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extLst>
                  <a:ext uri="{0D108BD9-81ED-4DB2-BD59-A6C34878D82A}">
                    <a16:rowId xmlns="" xmlns:a16="http://schemas.microsoft.com/office/drawing/2014/main" val="2152010514"/>
                  </a:ext>
                </a:extLst>
              </a:tr>
            </a:tbl>
          </a:graphicData>
        </a:graphic>
      </p:graphicFrame>
    </p:spTree>
    <p:extLst>
      <p:ext uri="{BB962C8B-B14F-4D97-AF65-F5344CB8AC3E}">
        <p14:creationId xmlns:p14="http://schemas.microsoft.com/office/powerpoint/2010/main" val="330575459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Propiedad: </a:t>
            </a:r>
            <a:r>
              <a:rPr lang="es-MX" dirty="0" err="1"/>
              <a:t>Matrix</a:t>
            </a:r>
            <a:endParaRPr lang="es-MX" dirty="0"/>
          </a:p>
        </p:txBody>
      </p:sp>
      <p:sp>
        <p:nvSpPr>
          <p:cNvPr id="3" name="Content Placeholder 2"/>
          <p:cNvSpPr>
            <a:spLocks noGrp="1"/>
          </p:cNvSpPr>
          <p:nvPr>
            <p:ph idx="1"/>
          </p:nvPr>
        </p:nvSpPr>
        <p:spPr/>
        <p:txBody>
          <a:bodyPr/>
          <a:lstStyle/>
          <a:p>
            <a:pPr marL="0" indent="0">
              <a:buNone/>
            </a:pPr>
            <a:r>
              <a:rPr lang="es-MX" dirty="0"/>
              <a:t>El método </a:t>
            </a:r>
            <a:r>
              <a:rPr lang="es-MX" dirty="0" err="1"/>
              <a:t>matrix</a:t>
            </a:r>
            <a:r>
              <a:rPr lang="es-MX" dirty="0"/>
              <a:t> combina todas las transformaciones en 2d en una.</a:t>
            </a:r>
          </a:p>
          <a:p>
            <a:pPr marL="0" indent="0">
              <a:buNone/>
            </a:pPr>
            <a:r>
              <a:rPr lang="es-MX" dirty="0"/>
              <a:t>Ejemplo:</a:t>
            </a:r>
          </a:p>
          <a:p>
            <a:pPr marL="0" indent="0">
              <a:buNone/>
            </a:pPr>
            <a:r>
              <a:rPr lang="es-MX" i="1" dirty="0">
                <a:solidFill>
                  <a:schemeClr val="accent4"/>
                </a:solidFill>
                <a:latin typeface="Consolas" panose="020B0609020204030204" pitchFamily="49" charset="0"/>
              </a:rPr>
              <a:t>div</a:t>
            </a:r>
            <a:r>
              <a:rPr lang="es-MX" i="1" dirty="0">
                <a:latin typeface="Consolas" panose="020B0609020204030204" pitchFamily="49" charset="0"/>
              </a:rPr>
              <a:t> {</a:t>
            </a:r>
            <a:br>
              <a:rPr lang="es-MX" i="1" dirty="0">
                <a:latin typeface="Consolas" panose="020B0609020204030204" pitchFamily="49" charset="0"/>
              </a:rPr>
            </a:br>
            <a:r>
              <a:rPr lang="es-MX" i="1" dirty="0">
                <a:latin typeface="Consolas" panose="020B0609020204030204" pitchFamily="49" charset="0"/>
              </a:rPr>
              <a:t>    -ms-</a:t>
            </a:r>
            <a:r>
              <a:rPr lang="es-MX" i="1" dirty="0" err="1">
                <a:latin typeface="Consolas" panose="020B0609020204030204" pitchFamily="49" charset="0"/>
              </a:rPr>
              <a:t>transform</a:t>
            </a:r>
            <a:r>
              <a:rPr lang="es-MX" i="1" dirty="0">
                <a:latin typeface="Consolas" panose="020B0609020204030204" pitchFamily="49" charset="0"/>
              </a:rPr>
              <a:t>: </a:t>
            </a:r>
            <a:r>
              <a:rPr lang="es-MX" i="1" dirty="0" err="1">
                <a:latin typeface="Consolas" panose="020B0609020204030204" pitchFamily="49" charset="0"/>
              </a:rPr>
              <a:t>matrix</a:t>
            </a:r>
            <a:r>
              <a:rPr lang="es-MX" i="1" dirty="0">
                <a:latin typeface="Consolas" panose="020B0609020204030204" pitchFamily="49" charset="0"/>
              </a:rPr>
              <a:t>(1, -0.3, 0, 1, 0, 0); /* IE 9 */</a:t>
            </a:r>
            <a:br>
              <a:rPr lang="es-MX" i="1" dirty="0">
                <a:latin typeface="Consolas" panose="020B0609020204030204" pitchFamily="49" charset="0"/>
              </a:rPr>
            </a:br>
            <a:r>
              <a:rPr lang="es-MX" i="1" dirty="0">
                <a:latin typeface="Consolas" panose="020B0609020204030204" pitchFamily="49" charset="0"/>
              </a:rPr>
              <a:t>    -webkit-</a:t>
            </a:r>
            <a:r>
              <a:rPr lang="es-MX" i="1" dirty="0" err="1">
                <a:latin typeface="Consolas" panose="020B0609020204030204" pitchFamily="49" charset="0"/>
              </a:rPr>
              <a:t>transform</a:t>
            </a:r>
            <a:r>
              <a:rPr lang="es-MX" i="1" dirty="0">
                <a:latin typeface="Consolas" panose="020B0609020204030204" pitchFamily="49" charset="0"/>
              </a:rPr>
              <a:t>: </a:t>
            </a:r>
            <a:r>
              <a:rPr lang="es-MX" i="1" dirty="0" err="1">
                <a:latin typeface="Consolas" panose="020B0609020204030204" pitchFamily="49" charset="0"/>
              </a:rPr>
              <a:t>matrix</a:t>
            </a:r>
            <a:r>
              <a:rPr lang="es-MX" i="1" dirty="0">
                <a:latin typeface="Consolas" panose="020B0609020204030204" pitchFamily="49" charset="0"/>
              </a:rPr>
              <a:t>(1, -0.3, 0, 1, 0, 0); /* Safari */</a:t>
            </a:r>
            <a:br>
              <a:rPr lang="es-MX" i="1" dirty="0">
                <a:latin typeface="Consolas" panose="020B0609020204030204" pitchFamily="49" charset="0"/>
              </a:rPr>
            </a:br>
            <a:r>
              <a:rPr lang="es-MX" i="1" dirty="0">
                <a:latin typeface="Consolas" panose="020B0609020204030204" pitchFamily="49" charset="0"/>
              </a:rPr>
              <a:t>    </a:t>
            </a:r>
            <a:r>
              <a:rPr lang="es-MX" i="1" dirty="0" err="1">
                <a:latin typeface="Consolas" panose="020B0609020204030204" pitchFamily="49" charset="0"/>
              </a:rPr>
              <a:t>transform</a:t>
            </a:r>
            <a:r>
              <a:rPr lang="es-MX" i="1" dirty="0">
                <a:latin typeface="Consolas" panose="020B0609020204030204" pitchFamily="49" charset="0"/>
              </a:rPr>
              <a:t>: </a:t>
            </a:r>
            <a:r>
              <a:rPr lang="es-MX" i="1" dirty="0" err="1">
                <a:latin typeface="Consolas" panose="020B0609020204030204" pitchFamily="49" charset="0"/>
              </a:rPr>
              <a:t>matrix</a:t>
            </a:r>
            <a:r>
              <a:rPr lang="es-MX" i="1" dirty="0">
                <a:latin typeface="Consolas" panose="020B0609020204030204" pitchFamily="49" charset="0"/>
              </a:rPr>
              <a:t>(1, -0.3, 0, 1, 0, 0);</a:t>
            </a:r>
            <a:br>
              <a:rPr lang="es-MX" i="1" dirty="0">
                <a:latin typeface="Consolas" panose="020B0609020204030204" pitchFamily="49" charset="0"/>
              </a:rPr>
            </a:br>
            <a:r>
              <a:rPr lang="es-MX" i="1" dirty="0">
                <a:latin typeface="Consolas" panose="020B0609020204030204" pitchFamily="49" charset="0"/>
              </a:rPr>
              <a:t>}</a:t>
            </a:r>
          </a:p>
        </p:txBody>
      </p:sp>
    </p:spTree>
    <p:extLst>
      <p:ext uri="{BB962C8B-B14F-4D97-AF65-F5344CB8AC3E}">
        <p14:creationId xmlns:p14="http://schemas.microsoft.com/office/powerpoint/2010/main" val="289640174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Propiedad: </a:t>
            </a:r>
            <a:r>
              <a:rPr lang="es-MX" dirty="0" err="1"/>
              <a:t>Matrix</a:t>
            </a:r>
            <a:endParaRPr lang="es-MX" dirty="0"/>
          </a:p>
        </p:txBody>
      </p:sp>
      <p:graphicFrame>
        <p:nvGraphicFramePr>
          <p:cNvPr id="6" name="Content Placeholder 5"/>
          <p:cNvGraphicFramePr>
            <a:graphicFrameLocks noGrp="1"/>
          </p:cNvGraphicFramePr>
          <p:nvPr>
            <p:ph idx="1"/>
            <p:extLst/>
          </p:nvPr>
        </p:nvGraphicFramePr>
        <p:xfrm>
          <a:off x="819150" y="2222500"/>
          <a:ext cx="10553700" cy="3931920"/>
        </p:xfrm>
        <a:graphic>
          <a:graphicData uri="http://schemas.openxmlformats.org/drawingml/2006/table">
            <a:tbl>
              <a:tblPr firstRow="1" bandRow="1">
                <a:tableStyleId>{5C22544A-7EE6-4342-B048-85BDC9FD1C3A}</a:tableStyleId>
              </a:tblPr>
              <a:tblGrid>
                <a:gridCol w="3640308">
                  <a:extLst>
                    <a:ext uri="{9D8B030D-6E8A-4147-A177-3AD203B41FA5}">
                      <a16:colId xmlns="" xmlns:a16="http://schemas.microsoft.com/office/drawing/2014/main" val="1115608614"/>
                    </a:ext>
                  </a:extLst>
                </a:gridCol>
                <a:gridCol w="3395492">
                  <a:extLst>
                    <a:ext uri="{9D8B030D-6E8A-4147-A177-3AD203B41FA5}">
                      <a16:colId xmlns="" xmlns:a16="http://schemas.microsoft.com/office/drawing/2014/main" val="3186442702"/>
                    </a:ext>
                  </a:extLst>
                </a:gridCol>
                <a:gridCol w="3517900">
                  <a:extLst>
                    <a:ext uri="{9D8B030D-6E8A-4147-A177-3AD203B41FA5}">
                      <a16:colId xmlns="" xmlns:a16="http://schemas.microsoft.com/office/drawing/2014/main" val="361292170"/>
                    </a:ext>
                  </a:extLst>
                </a:gridCol>
              </a:tblGrid>
              <a:tr h="370840">
                <a:tc>
                  <a:txBody>
                    <a:bodyPr/>
                    <a:lstStyle/>
                    <a:p>
                      <a:r>
                        <a:rPr lang="en-US" dirty="0"/>
                        <a:t>HTML</a:t>
                      </a:r>
                    </a:p>
                    <a:p>
                      <a:endParaRPr lang="en-US" dirty="0"/>
                    </a:p>
                    <a:p>
                      <a:r>
                        <a:rPr lang="en-US" b="0" dirty="0">
                          <a:latin typeface="Consolas" panose="020B0609020204030204" pitchFamily="49" charset="0"/>
                        </a:rPr>
                        <a:t>&lt;div&gt;</a:t>
                      </a:r>
                    </a:p>
                    <a:p>
                      <a:r>
                        <a:rPr lang="en-US" b="0" dirty="0">
                          <a:latin typeface="Consolas" panose="020B0609020204030204" pitchFamily="49" charset="0"/>
                        </a:rPr>
                        <a:t>This a normal div element.</a:t>
                      </a:r>
                    </a:p>
                    <a:p>
                      <a:r>
                        <a:rPr lang="en-US" b="0" dirty="0">
                          <a:latin typeface="Consolas" panose="020B0609020204030204" pitchFamily="49" charset="0"/>
                        </a:rPr>
                        <a:t>&lt;/div&gt;</a:t>
                      </a:r>
                    </a:p>
                    <a:p>
                      <a:endParaRPr lang="en-US" b="0" dirty="0">
                        <a:latin typeface="Consolas" panose="020B0609020204030204" pitchFamily="49" charset="0"/>
                      </a:endParaRPr>
                    </a:p>
                    <a:p>
                      <a:r>
                        <a:rPr lang="en-US" b="0" dirty="0">
                          <a:latin typeface="Consolas" panose="020B0609020204030204" pitchFamily="49" charset="0"/>
                        </a:rPr>
                        <a:t>&lt;div id="myDiv1"&gt;</a:t>
                      </a:r>
                    </a:p>
                    <a:p>
                      <a:r>
                        <a:rPr lang="en-US" b="0" dirty="0">
                          <a:latin typeface="Consolas" panose="020B0609020204030204" pitchFamily="49" charset="0"/>
                        </a:rPr>
                        <a:t>Using the matrix() method.</a:t>
                      </a:r>
                    </a:p>
                    <a:p>
                      <a:r>
                        <a:rPr lang="en-US" b="0" dirty="0">
                          <a:latin typeface="Consolas" panose="020B0609020204030204" pitchFamily="49" charset="0"/>
                        </a:rPr>
                        <a:t>&lt;/div&gt;</a:t>
                      </a:r>
                    </a:p>
                    <a:p>
                      <a:endParaRPr lang="en-US" b="0" dirty="0">
                        <a:latin typeface="Consolas" panose="020B0609020204030204" pitchFamily="49" charset="0"/>
                      </a:endParaRPr>
                    </a:p>
                    <a:p>
                      <a:r>
                        <a:rPr lang="en-US" b="0" dirty="0">
                          <a:latin typeface="Consolas" panose="020B0609020204030204" pitchFamily="49" charset="0"/>
                        </a:rPr>
                        <a:t>&lt;div id="myDiv2"&gt;</a:t>
                      </a:r>
                    </a:p>
                    <a:p>
                      <a:r>
                        <a:rPr lang="en-US" b="0" dirty="0">
                          <a:latin typeface="Consolas" panose="020B0609020204030204" pitchFamily="49" charset="0"/>
                        </a:rPr>
                        <a:t>Another use of the matrix() method.</a:t>
                      </a:r>
                    </a:p>
                    <a:p>
                      <a:r>
                        <a:rPr lang="en-US" b="0" dirty="0">
                          <a:latin typeface="Consolas" panose="020B0609020204030204" pitchFamily="49" charset="0"/>
                        </a:rPr>
                        <a:t>&lt;/div&gt;</a:t>
                      </a:r>
                      <a:endParaRPr lang="es-MX" b="0" dirty="0">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tc>
                  <a:txBody>
                    <a:bodyPr/>
                    <a:lstStyle/>
                    <a:p>
                      <a:endParaRPr lang="es-MX" b="0" dirty="0">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tc>
                  <a:txBody>
                    <a:bodyPr/>
                    <a:lstStyle/>
                    <a:p>
                      <a:endParaRPr lang="es-MX"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extLst>
                  <a:ext uri="{0D108BD9-81ED-4DB2-BD59-A6C34878D82A}">
                    <a16:rowId xmlns="" xmlns:a16="http://schemas.microsoft.com/office/drawing/2014/main" val="2186280727"/>
                  </a:ext>
                </a:extLst>
              </a:tr>
            </a:tbl>
          </a:graphicData>
        </a:graphic>
      </p:graphicFrame>
    </p:spTree>
    <p:extLst>
      <p:ext uri="{BB962C8B-B14F-4D97-AF65-F5344CB8AC3E}">
        <p14:creationId xmlns:p14="http://schemas.microsoft.com/office/powerpoint/2010/main" val="227988118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Propiedad: </a:t>
            </a:r>
            <a:r>
              <a:rPr lang="es-MX" dirty="0" err="1"/>
              <a:t>Matrix</a:t>
            </a:r>
            <a:endParaRPr lang="es-MX" dirty="0"/>
          </a:p>
        </p:txBody>
      </p:sp>
      <p:graphicFrame>
        <p:nvGraphicFramePr>
          <p:cNvPr id="4" name="Content Placeholder 3"/>
          <p:cNvGraphicFramePr>
            <a:graphicFrameLocks noGrp="1"/>
          </p:cNvGraphicFramePr>
          <p:nvPr>
            <p:ph idx="1"/>
            <p:extLst/>
          </p:nvPr>
        </p:nvGraphicFramePr>
        <p:xfrm>
          <a:off x="819150" y="2222500"/>
          <a:ext cx="10553700" cy="4480560"/>
        </p:xfrm>
        <a:graphic>
          <a:graphicData uri="http://schemas.openxmlformats.org/drawingml/2006/table">
            <a:tbl>
              <a:tblPr firstRow="1" bandRow="1">
                <a:tableStyleId>{5C22544A-7EE6-4342-B048-85BDC9FD1C3A}</a:tableStyleId>
              </a:tblPr>
              <a:tblGrid>
                <a:gridCol w="5276850">
                  <a:extLst>
                    <a:ext uri="{9D8B030D-6E8A-4147-A177-3AD203B41FA5}">
                      <a16:colId xmlns="" xmlns:a16="http://schemas.microsoft.com/office/drawing/2014/main" val="2117350381"/>
                    </a:ext>
                  </a:extLst>
                </a:gridCol>
                <a:gridCol w="5276850">
                  <a:extLst>
                    <a:ext uri="{9D8B030D-6E8A-4147-A177-3AD203B41FA5}">
                      <a16:colId xmlns="" xmlns:a16="http://schemas.microsoft.com/office/drawing/2014/main" val="3027906972"/>
                    </a:ext>
                  </a:extLst>
                </a:gridCol>
              </a:tblGrid>
              <a:tr h="370840">
                <a:tc>
                  <a:txBody>
                    <a:bodyPr/>
                    <a:lstStyle/>
                    <a:p>
                      <a:r>
                        <a:rPr lang="es-MX" i="1" dirty="0">
                          <a:latin typeface="Consolas" panose="020B0609020204030204" pitchFamily="49" charset="0"/>
                        </a:rPr>
                        <a:t>CSS</a:t>
                      </a:r>
                    </a:p>
                    <a:p>
                      <a:r>
                        <a:rPr lang="es-MX" b="0" i="1" dirty="0">
                          <a:solidFill>
                            <a:schemeClr val="accent4"/>
                          </a:solidFill>
                          <a:latin typeface="Consolas" panose="020B0609020204030204" pitchFamily="49" charset="0"/>
                        </a:rPr>
                        <a:t>div </a:t>
                      </a:r>
                      <a:r>
                        <a:rPr lang="es-MX" b="0" i="1" dirty="0">
                          <a:latin typeface="Consolas" panose="020B0609020204030204" pitchFamily="49" charset="0"/>
                        </a:rPr>
                        <a:t>{</a:t>
                      </a:r>
                    </a:p>
                    <a:p>
                      <a:r>
                        <a:rPr lang="es-MX" b="0" i="1" dirty="0">
                          <a:latin typeface="Consolas" panose="020B0609020204030204" pitchFamily="49" charset="0"/>
                        </a:rPr>
                        <a:t>    </a:t>
                      </a:r>
                      <a:r>
                        <a:rPr lang="es-MX" b="0" i="1" dirty="0" err="1">
                          <a:latin typeface="Consolas" panose="020B0609020204030204" pitchFamily="49" charset="0"/>
                        </a:rPr>
                        <a:t>width</a:t>
                      </a:r>
                      <a:r>
                        <a:rPr lang="es-MX" b="0" i="1" dirty="0">
                          <a:latin typeface="Consolas" panose="020B0609020204030204" pitchFamily="49" charset="0"/>
                        </a:rPr>
                        <a:t>: 300px;</a:t>
                      </a:r>
                    </a:p>
                    <a:p>
                      <a:r>
                        <a:rPr lang="es-MX" b="0" i="1" dirty="0">
                          <a:latin typeface="Consolas" panose="020B0609020204030204" pitchFamily="49" charset="0"/>
                        </a:rPr>
                        <a:t>    </a:t>
                      </a:r>
                      <a:r>
                        <a:rPr lang="es-MX" b="0" i="1" dirty="0" err="1">
                          <a:latin typeface="Consolas" panose="020B0609020204030204" pitchFamily="49" charset="0"/>
                        </a:rPr>
                        <a:t>height</a:t>
                      </a:r>
                      <a:r>
                        <a:rPr lang="es-MX" b="0" i="1" dirty="0">
                          <a:latin typeface="Consolas" panose="020B0609020204030204" pitchFamily="49" charset="0"/>
                        </a:rPr>
                        <a:t>: 100px;</a:t>
                      </a:r>
                    </a:p>
                    <a:p>
                      <a:r>
                        <a:rPr lang="es-MX" b="0" i="1" dirty="0">
                          <a:latin typeface="Consolas" panose="020B0609020204030204" pitchFamily="49" charset="0"/>
                        </a:rPr>
                        <a:t>    </a:t>
                      </a:r>
                      <a:r>
                        <a:rPr lang="es-MX" b="0" i="1" dirty="0" err="1">
                          <a:latin typeface="Consolas" panose="020B0609020204030204" pitchFamily="49" charset="0"/>
                        </a:rPr>
                        <a:t>background</a:t>
                      </a:r>
                      <a:r>
                        <a:rPr lang="es-MX" b="0" i="1" dirty="0">
                          <a:latin typeface="Consolas" panose="020B0609020204030204" pitchFamily="49" charset="0"/>
                        </a:rPr>
                        <a:t>-color: </a:t>
                      </a:r>
                      <a:r>
                        <a:rPr lang="es-MX" b="0" i="1" dirty="0" err="1">
                          <a:latin typeface="Consolas" panose="020B0609020204030204" pitchFamily="49" charset="0"/>
                        </a:rPr>
                        <a:t>yellow</a:t>
                      </a:r>
                      <a:r>
                        <a:rPr lang="es-MX" b="0" i="1" dirty="0">
                          <a:latin typeface="Consolas" panose="020B0609020204030204" pitchFamily="49" charset="0"/>
                        </a:rPr>
                        <a:t>;</a:t>
                      </a:r>
                    </a:p>
                    <a:p>
                      <a:r>
                        <a:rPr lang="es-MX" b="0" i="1" dirty="0">
                          <a:latin typeface="Consolas" panose="020B0609020204030204" pitchFamily="49" charset="0"/>
                        </a:rPr>
                        <a:t>    </a:t>
                      </a:r>
                      <a:r>
                        <a:rPr lang="es-MX" b="0" i="1" dirty="0" err="1">
                          <a:latin typeface="Consolas" panose="020B0609020204030204" pitchFamily="49" charset="0"/>
                        </a:rPr>
                        <a:t>border</a:t>
                      </a:r>
                      <a:r>
                        <a:rPr lang="es-MX" b="0" i="1" dirty="0">
                          <a:latin typeface="Consolas" panose="020B0609020204030204" pitchFamily="49" charset="0"/>
                        </a:rPr>
                        <a:t>: 1px </a:t>
                      </a:r>
                      <a:r>
                        <a:rPr lang="es-MX" b="0" i="1" dirty="0" err="1">
                          <a:latin typeface="Consolas" panose="020B0609020204030204" pitchFamily="49" charset="0"/>
                        </a:rPr>
                        <a:t>solid</a:t>
                      </a:r>
                      <a:r>
                        <a:rPr lang="es-MX" b="0" i="1" dirty="0">
                          <a:latin typeface="Consolas" panose="020B0609020204030204" pitchFamily="49" charset="0"/>
                        </a:rPr>
                        <a:t> </a:t>
                      </a:r>
                      <a:r>
                        <a:rPr lang="es-MX" b="0" i="1" dirty="0" err="1">
                          <a:latin typeface="Consolas" panose="020B0609020204030204" pitchFamily="49" charset="0"/>
                        </a:rPr>
                        <a:t>black</a:t>
                      </a:r>
                      <a:r>
                        <a:rPr lang="es-MX" b="0" i="1" dirty="0">
                          <a:latin typeface="Consolas" panose="020B0609020204030204" pitchFamily="49" charset="0"/>
                        </a:rPr>
                        <a:t>;</a:t>
                      </a:r>
                    </a:p>
                    <a:p>
                      <a:r>
                        <a:rPr lang="es-MX" b="0" i="1" dirty="0">
                          <a:latin typeface="Consolas" panose="020B0609020204030204" pitchFamily="49" charset="0"/>
                        </a:rPr>
                        <a:t>}</a:t>
                      </a:r>
                    </a:p>
                    <a:p>
                      <a:r>
                        <a:rPr lang="es-MX" b="0" i="1" dirty="0">
                          <a:solidFill>
                            <a:schemeClr val="accent4"/>
                          </a:solidFill>
                          <a:latin typeface="Consolas" panose="020B0609020204030204" pitchFamily="49" charset="0"/>
                        </a:rPr>
                        <a:t>div#myDiv1</a:t>
                      </a:r>
                      <a:r>
                        <a:rPr lang="es-MX" b="0" i="1" dirty="0">
                          <a:latin typeface="Consolas" panose="020B0609020204030204" pitchFamily="49" charset="0"/>
                        </a:rPr>
                        <a:t> {</a:t>
                      </a:r>
                    </a:p>
                    <a:p>
                      <a:r>
                        <a:rPr lang="es-MX" b="0" i="1" dirty="0">
                          <a:latin typeface="Consolas" panose="020B0609020204030204" pitchFamily="49" charset="0"/>
                        </a:rPr>
                        <a:t>    -ms-</a:t>
                      </a:r>
                      <a:r>
                        <a:rPr lang="es-MX" b="0" i="1" dirty="0" err="1">
                          <a:latin typeface="Consolas" panose="020B0609020204030204" pitchFamily="49" charset="0"/>
                        </a:rPr>
                        <a:t>transform</a:t>
                      </a:r>
                      <a:r>
                        <a:rPr lang="es-MX" b="0" i="1" dirty="0">
                          <a:latin typeface="Consolas" panose="020B0609020204030204" pitchFamily="49" charset="0"/>
                        </a:rPr>
                        <a:t>: </a:t>
                      </a:r>
                      <a:r>
                        <a:rPr lang="es-MX" b="0" i="1" dirty="0" err="1">
                          <a:latin typeface="Consolas" panose="020B0609020204030204" pitchFamily="49" charset="0"/>
                        </a:rPr>
                        <a:t>matrix</a:t>
                      </a:r>
                      <a:r>
                        <a:rPr lang="es-MX" b="0" i="1" dirty="0">
                          <a:latin typeface="Consolas" panose="020B0609020204030204" pitchFamily="49" charset="0"/>
                        </a:rPr>
                        <a:t>(1, -0.3, 0, 1, 0, 0); /* IE 9 */</a:t>
                      </a:r>
                    </a:p>
                    <a:p>
                      <a:r>
                        <a:rPr lang="es-MX" b="0" i="1" dirty="0">
                          <a:latin typeface="Consolas" panose="020B0609020204030204" pitchFamily="49" charset="0"/>
                        </a:rPr>
                        <a:t>    -webkit-</a:t>
                      </a:r>
                      <a:r>
                        <a:rPr lang="es-MX" b="0" i="1" dirty="0" err="1">
                          <a:latin typeface="Consolas" panose="020B0609020204030204" pitchFamily="49" charset="0"/>
                        </a:rPr>
                        <a:t>transform</a:t>
                      </a:r>
                      <a:r>
                        <a:rPr lang="es-MX" b="0" i="1" dirty="0">
                          <a:latin typeface="Consolas" panose="020B0609020204030204" pitchFamily="49" charset="0"/>
                        </a:rPr>
                        <a:t>: </a:t>
                      </a:r>
                      <a:r>
                        <a:rPr lang="es-MX" b="0" i="1" dirty="0" err="1">
                          <a:latin typeface="Consolas" panose="020B0609020204030204" pitchFamily="49" charset="0"/>
                        </a:rPr>
                        <a:t>matrix</a:t>
                      </a:r>
                      <a:r>
                        <a:rPr lang="es-MX" b="0" i="1" dirty="0">
                          <a:latin typeface="Consolas" panose="020B0609020204030204" pitchFamily="49" charset="0"/>
                        </a:rPr>
                        <a:t>(1, -0.3, 0, 1, 0, 0); /* Safari */</a:t>
                      </a:r>
                    </a:p>
                    <a:p>
                      <a:r>
                        <a:rPr lang="es-MX" b="0" i="1" dirty="0">
                          <a:latin typeface="Consolas" panose="020B0609020204030204" pitchFamily="49" charset="0"/>
                        </a:rPr>
                        <a:t>    </a:t>
                      </a:r>
                      <a:r>
                        <a:rPr lang="es-MX" b="0" i="1" dirty="0" err="1">
                          <a:latin typeface="Consolas" panose="020B0609020204030204" pitchFamily="49" charset="0"/>
                        </a:rPr>
                        <a:t>transform</a:t>
                      </a:r>
                      <a:r>
                        <a:rPr lang="es-MX" b="0" i="1" dirty="0">
                          <a:latin typeface="Consolas" panose="020B0609020204030204" pitchFamily="49" charset="0"/>
                        </a:rPr>
                        <a:t>: </a:t>
                      </a:r>
                      <a:r>
                        <a:rPr lang="es-MX" b="0" i="1" dirty="0" err="1">
                          <a:latin typeface="Consolas" panose="020B0609020204030204" pitchFamily="49" charset="0"/>
                        </a:rPr>
                        <a:t>matrix</a:t>
                      </a:r>
                      <a:r>
                        <a:rPr lang="es-MX" b="0" i="1" dirty="0">
                          <a:latin typeface="Consolas" panose="020B0609020204030204" pitchFamily="49" charset="0"/>
                        </a:rPr>
                        <a:t>(1, -0.3, 0, 1, 0, 0); /* Standard </a:t>
                      </a:r>
                      <a:r>
                        <a:rPr lang="es-MX" b="0" i="1" dirty="0" err="1">
                          <a:latin typeface="Consolas" panose="020B0609020204030204" pitchFamily="49" charset="0"/>
                        </a:rPr>
                        <a:t>syntax</a:t>
                      </a:r>
                      <a:r>
                        <a:rPr lang="es-MX" b="0" i="1" dirty="0">
                          <a:latin typeface="Consolas" panose="020B0609020204030204" pitchFamily="49" charset="0"/>
                        </a:rPr>
                        <a:t> */</a:t>
                      </a:r>
                    </a:p>
                    <a:p>
                      <a:r>
                        <a:rPr lang="es-MX" b="0" i="1" dirty="0">
                          <a:latin typeface="Consolas" panose="020B0609020204030204" pitchFamily="49" charset="0"/>
                        </a:rPr>
                        <a:t>}</a:t>
                      </a:r>
                    </a:p>
                    <a:p>
                      <a:endParaRPr lang="es-MX" i="1" dirty="0">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tc>
                  <a:txBody>
                    <a:bodyPr/>
                    <a:lstStyle/>
                    <a:p>
                      <a:r>
                        <a:rPr lang="es-MX" i="1" dirty="0">
                          <a:solidFill>
                            <a:schemeClr val="accent4"/>
                          </a:solidFill>
                          <a:latin typeface="Consolas" panose="020B0609020204030204" pitchFamily="49" charset="0"/>
                        </a:rPr>
                        <a:t>div#myDiv2</a:t>
                      </a:r>
                      <a:r>
                        <a:rPr lang="es-MX" i="1" dirty="0">
                          <a:latin typeface="Consolas" panose="020B0609020204030204" pitchFamily="49" charset="0"/>
                        </a:rPr>
                        <a:t> {</a:t>
                      </a:r>
                    </a:p>
                    <a:p>
                      <a:r>
                        <a:rPr lang="es-MX" i="1" dirty="0">
                          <a:latin typeface="Consolas" panose="020B0609020204030204" pitchFamily="49" charset="0"/>
                        </a:rPr>
                        <a:t>    -ms-</a:t>
                      </a:r>
                      <a:r>
                        <a:rPr lang="es-MX" i="1" dirty="0" err="1">
                          <a:latin typeface="Consolas" panose="020B0609020204030204" pitchFamily="49" charset="0"/>
                        </a:rPr>
                        <a:t>transform</a:t>
                      </a:r>
                      <a:r>
                        <a:rPr lang="es-MX" i="1" dirty="0">
                          <a:latin typeface="Consolas" panose="020B0609020204030204" pitchFamily="49" charset="0"/>
                        </a:rPr>
                        <a:t>: </a:t>
                      </a:r>
                      <a:r>
                        <a:rPr lang="es-MX" i="1" dirty="0" err="1">
                          <a:latin typeface="Consolas" panose="020B0609020204030204" pitchFamily="49" charset="0"/>
                        </a:rPr>
                        <a:t>matrix</a:t>
                      </a:r>
                      <a:r>
                        <a:rPr lang="es-MX" i="1" dirty="0">
                          <a:latin typeface="Consolas" panose="020B0609020204030204" pitchFamily="49" charset="0"/>
                        </a:rPr>
                        <a:t>(1, 0, 0.5, 1, 150, 0); /* IE 9 */</a:t>
                      </a:r>
                    </a:p>
                    <a:p>
                      <a:r>
                        <a:rPr lang="es-MX" i="1" dirty="0">
                          <a:latin typeface="Consolas" panose="020B0609020204030204" pitchFamily="49" charset="0"/>
                        </a:rPr>
                        <a:t>    -webkit-</a:t>
                      </a:r>
                      <a:r>
                        <a:rPr lang="es-MX" i="1" dirty="0" err="1">
                          <a:latin typeface="Consolas" panose="020B0609020204030204" pitchFamily="49" charset="0"/>
                        </a:rPr>
                        <a:t>transform</a:t>
                      </a:r>
                      <a:r>
                        <a:rPr lang="es-MX" i="1" dirty="0">
                          <a:latin typeface="Consolas" panose="020B0609020204030204" pitchFamily="49" charset="0"/>
                        </a:rPr>
                        <a:t>: </a:t>
                      </a:r>
                      <a:r>
                        <a:rPr lang="es-MX" i="1" dirty="0" err="1">
                          <a:latin typeface="Consolas" panose="020B0609020204030204" pitchFamily="49" charset="0"/>
                        </a:rPr>
                        <a:t>matrix</a:t>
                      </a:r>
                      <a:r>
                        <a:rPr lang="es-MX" i="1" dirty="0">
                          <a:latin typeface="Consolas" panose="020B0609020204030204" pitchFamily="49" charset="0"/>
                        </a:rPr>
                        <a:t>(1, 0, 0.5, 1, 150, 0); /* Safari */</a:t>
                      </a:r>
                    </a:p>
                    <a:p>
                      <a:r>
                        <a:rPr lang="es-MX" i="1" dirty="0">
                          <a:latin typeface="Consolas" panose="020B0609020204030204" pitchFamily="49" charset="0"/>
                        </a:rPr>
                        <a:t>    </a:t>
                      </a:r>
                      <a:r>
                        <a:rPr lang="es-MX" i="1" dirty="0" err="1">
                          <a:latin typeface="Consolas" panose="020B0609020204030204" pitchFamily="49" charset="0"/>
                        </a:rPr>
                        <a:t>transform</a:t>
                      </a:r>
                      <a:r>
                        <a:rPr lang="es-MX" i="1" dirty="0">
                          <a:latin typeface="Consolas" panose="020B0609020204030204" pitchFamily="49" charset="0"/>
                        </a:rPr>
                        <a:t>: </a:t>
                      </a:r>
                      <a:r>
                        <a:rPr lang="es-MX" i="1" dirty="0" err="1">
                          <a:latin typeface="Consolas" panose="020B0609020204030204" pitchFamily="49" charset="0"/>
                        </a:rPr>
                        <a:t>matrix</a:t>
                      </a:r>
                      <a:r>
                        <a:rPr lang="es-MX" i="1" dirty="0">
                          <a:latin typeface="Consolas" panose="020B0609020204030204" pitchFamily="49" charset="0"/>
                        </a:rPr>
                        <a:t>(1, 0, 0.5, 1, 150, 0); /* Standard </a:t>
                      </a:r>
                      <a:r>
                        <a:rPr lang="es-MX" i="1" dirty="0" err="1">
                          <a:latin typeface="Consolas" panose="020B0609020204030204" pitchFamily="49" charset="0"/>
                        </a:rPr>
                        <a:t>syntax</a:t>
                      </a:r>
                      <a:r>
                        <a:rPr lang="es-MX" i="1" dirty="0">
                          <a:latin typeface="Consolas" panose="020B0609020204030204" pitchFamily="49" charset="0"/>
                        </a:rPr>
                        <a:t> */</a:t>
                      </a:r>
                    </a:p>
                    <a:p>
                      <a:r>
                        <a:rPr lang="es-MX" i="1" dirty="0">
                          <a:latin typeface="Consolas" panose="020B0609020204030204" pitchFamily="49" charset="0"/>
                        </a:rPr>
                        <a:t>}</a:t>
                      </a:r>
                    </a:p>
                    <a:p>
                      <a:endParaRPr lang="es-MX" i="1" dirty="0">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extLst>
                  <a:ext uri="{0D108BD9-81ED-4DB2-BD59-A6C34878D82A}">
                    <a16:rowId xmlns="" xmlns:a16="http://schemas.microsoft.com/office/drawing/2014/main" val="1849634810"/>
                  </a:ext>
                </a:extLst>
              </a:tr>
            </a:tbl>
          </a:graphicData>
        </a:graphic>
      </p:graphicFrame>
    </p:spTree>
    <p:extLst>
      <p:ext uri="{BB962C8B-B14F-4D97-AF65-F5344CB8AC3E}">
        <p14:creationId xmlns:p14="http://schemas.microsoft.com/office/powerpoint/2010/main" val="99889916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Transformaciones 3d</a:t>
            </a:r>
          </a:p>
        </p:txBody>
      </p:sp>
      <p:pic>
        <p:nvPicPr>
          <p:cNvPr id="5" name="Picture Placeholder 4"/>
          <p:cNvPicPr>
            <a:picLocks noGrp="1" noChangeAspect="1"/>
          </p:cNvPicPr>
          <p:nvPr>
            <p:ph type="pic" sz="quarter" idx="13"/>
          </p:nvPr>
        </p:nvPicPr>
        <p:blipFill>
          <a:blip r:embed="rId2"/>
          <a:srcRect l="25007" r="25007"/>
          <a:stretch>
            <a:fillRect/>
          </a:stretch>
        </p:blipFill>
        <p:spPr/>
      </p:pic>
      <p:sp>
        <p:nvSpPr>
          <p:cNvPr id="4" name="Text Placeholder 3"/>
          <p:cNvSpPr>
            <a:spLocks noGrp="1"/>
          </p:cNvSpPr>
          <p:nvPr>
            <p:ph type="body" sz="half" idx="2"/>
          </p:nvPr>
        </p:nvSpPr>
        <p:spPr/>
        <p:txBody>
          <a:bodyPr/>
          <a:lstStyle/>
          <a:p>
            <a:endParaRPr lang="es-MX"/>
          </a:p>
        </p:txBody>
      </p:sp>
    </p:spTree>
    <p:extLst>
      <p:ext uri="{BB962C8B-B14F-4D97-AF65-F5344CB8AC3E}">
        <p14:creationId xmlns:p14="http://schemas.microsoft.com/office/powerpoint/2010/main" val="411774307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Propiedad: </a:t>
            </a:r>
            <a:r>
              <a:rPr lang="es-MX" dirty="0" err="1"/>
              <a:t>RotateX</a:t>
            </a:r>
            <a:endParaRPr lang="es-MX" dirty="0"/>
          </a:p>
        </p:txBody>
      </p:sp>
      <p:graphicFrame>
        <p:nvGraphicFramePr>
          <p:cNvPr id="4" name="Content Placeholder 3"/>
          <p:cNvGraphicFramePr>
            <a:graphicFrameLocks noGrp="1"/>
          </p:cNvGraphicFramePr>
          <p:nvPr>
            <p:ph idx="1"/>
            <p:extLst/>
          </p:nvPr>
        </p:nvGraphicFramePr>
        <p:xfrm>
          <a:off x="819150" y="2222500"/>
          <a:ext cx="10553700" cy="4206240"/>
        </p:xfrm>
        <a:graphic>
          <a:graphicData uri="http://schemas.openxmlformats.org/drawingml/2006/table">
            <a:tbl>
              <a:tblPr firstRow="1" bandRow="1">
                <a:tableStyleId>{5C22544A-7EE6-4342-B048-85BDC9FD1C3A}</a:tableStyleId>
              </a:tblPr>
              <a:tblGrid>
                <a:gridCol w="5276850">
                  <a:extLst>
                    <a:ext uri="{9D8B030D-6E8A-4147-A177-3AD203B41FA5}">
                      <a16:colId xmlns="" xmlns:a16="http://schemas.microsoft.com/office/drawing/2014/main" val="4192713420"/>
                    </a:ext>
                  </a:extLst>
                </a:gridCol>
                <a:gridCol w="5276850">
                  <a:extLst>
                    <a:ext uri="{9D8B030D-6E8A-4147-A177-3AD203B41FA5}">
                      <a16:colId xmlns="" xmlns:a16="http://schemas.microsoft.com/office/drawing/2014/main" val="2768305831"/>
                    </a:ext>
                  </a:extLst>
                </a:gridCol>
              </a:tblGrid>
              <a:tr h="370840">
                <a:tc>
                  <a:txBody>
                    <a:bodyPr/>
                    <a:lstStyle/>
                    <a:p>
                      <a:r>
                        <a:rPr lang="es-MX" dirty="0"/>
                        <a:t>HTML</a:t>
                      </a:r>
                    </a:p>
                    <a:p>
                      <a:endParaRPr lang="es-MX" dirty="0"/>
                    </a:p>
                    <a:p>
                      <a:r>
                        <a:rPr lang="en-US" b="0" dirty="0">
                          <a:latin typeface="Consolas" panose="020B0609020204030204" pitchFamily="49" charset="0"/>
                        </a:rPr>
                        <a:t>&lt;div&gt;</a:t>
                      </a:r>
                    </a:p>
                    <a:p>
                      <a:r>
                        <a:rPr lang="en-US" b="0" dirty="0">
                          <a:latin typeface="Consolas" panose="020B0609020204030204" pitchFamily="49" charset="0"/>
                        </a:rPr>
                        <a:t>This a normal div element.</a:t>
                      </a:r>
                    </a:p>
                    <a:p>
                      <a:r>
                        <a:rPr lang="en-US" b="0" dirty="0">
                          <a:latin typeface="Consolas" panose="020B0609020204030204" pitchFamily="49" charset="0"/>
                        </a:rPr>
                        <a:t>&lt;/div&gt;</a:t>
                      </a:r>
                    </a:p>
                    <a:p>
                      <a:endParaRPr lang="en-US" b="0" dirty="0">
                        <a:latin typeface="Consolas" panose="020B0609020204030204" pitchFamily="49" charset="0"/>
                      </a:endParaRPr>
                    </a:p>
                    <a:p>
                      <a:r>
                        <a:rPr lang="en-US" b="0" dirty="0">
                          <a:latin typeface="Consolas" panose="020B0609020204030204" pitchFamily="49" charset="0"/>
                        </a:rPr>
                        <a:t>&lt;div id="</a:t>
                      </a:r>
                      <a:r>
                        <a:rPr lang="en-US" b="0" dirty="0" err="1">
                          <a:latin typeface="Consolas" panose="020B0609020204030204" pitchFamily="49" charset="0"/>
                        </a:rPr>
                        <a:t>myDiv</a:t>
                      </a:r>
                      <a:r>
                        <a:rPr lang="en-US" b="0" dirty="0">
                          <a:latin typeface="Consolas" panose="020B0609020204030204" pitchFamily="49" charset="0"/>
                        </a:rPr>
                        <a:t>"&gt;</a:t>
                      </a:r>
                    </a:p>
                    <a:p>
                      <a:r>
                        <a:rPr lang="en-US" b="0" dirty="0">
                          <a:latin typeface="Consolas" panose="020B0609020204030204" pitchFamily="49" charset="0"/>
                        </a:rPr>
                        <a:t>The </a:t>
                      </a:r>
                      <a:r>
                        <a:rPr lang="en-US" b="0" dirty="0" err="1">
                          <a:latin typeface="Consolas" panose="020B0609020204030204" pitchFamily="49" charset="0"/>
                        </a:rPr>
                        <a:t>rotateX</a:t>
                      </a:r>
                      <a:r>
                        <a:rPr lang="en-US" b="0" dirty="0">
                          <a:latin typeface="Consolas" panose="020B0609020204030204" pitchFamily="49" charset="0"/>
                        </a:rPr>
                        <a:t>() method rotates an element around its X-axis at a given degree. This div element is rotated 150 degrees.</a:t>
                      </a:r>
                    </a:p>
                    <a:p>
                      <a:r>
                        <a:rPr lang="en-US" b="0" dirty="0">
                          <a:latin typeface="Consolas" panose="020B0609020204030204" pitchFamily="49" charset="0"/>
                        </a:rPr>
                        <a:t>&lt;/div&gt;</a:t>
                      </a:r>
                      <a:endParaRPr lang="es-MX" b="0" dirty="0">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tc>
                  <a:txBody>
                    <a:bodyPr/>
                    <a:lstStyle/>
                    <a:p>
                      <a:r>
                        <a:rPr lang="es-MX" dirty="0"/>
                        <a:t>CSS</a:t>
                      </a:r>
                    </a:p>
                    <a:p>
                      <a:endParaRPr lang="es-MX" dirty="0"/>
                    </a:p>
                    <a:p>
                      <a:r>
                        <a:rPr lang="es-MX" b="0" i="1" dirty="0">
                          <a:latin typeface="Consolas" panose="020B0609020204030204" pitchFamily="49" charset="0"/>
                        </a:rPr>
                        <a:t>div {</a:t>
                      </a:r>
                    </a:p>
                    <a:p>
                      <a:r>
                        <a:rPr lang="es-MX" b="0" i="1" dirty="0">
                          <a:latin typeface="Consolas" panose="020B0609020204030204" pitchFamily="49" charset="0"/>
                        </a:rPr>
                        <a:t>    </a:t>
                      </a:r>
                      <a:r>
                        <a:rPr lang="es-MX" b="0" i="1" dirty="0" err="1">
                          <a:latin typeface="Consolas" panose="020B0609020204030204" pitchFamily="49" charset="0"/>
                        </a:rPr>
                        <a:t>width</a:t>
                      </a:r>
                      <a:r>
                        <a:rPr lang="es-MX" b="0" i="1" dirty="0">
                          <a:latin typeface="Consolas" panose="020B0609020204030204" pitchFamily="49" charset="0"/>
                        </a:rPr>
                        <a:t>: 300px;</a:t>
                      </a:r>
                    </a:p>
                    <a:p>
                      <a:r>
                        <a:rPr lang="es-MX" b="0" i="1" dirty="0">
                          <a:latin typeface="Consolas" panose="020B0609020204030204" pitchFamily="49" charset="0"/>
                        </a:rPr>
                        <a:t>    </a:t>
                      </a:r>
                      <a:r>
                        <a:rPr lang="es-MX" b="0" i="1" dirty="0" err="1">
                          <a:latin typeface="Consolas" panose="020B0609020204030204" pitchFamily="49" charset="0"/>
                        </a:rPr>
                        <a:t>height</a:t>
                      </a:r>
                      <a:r>
                        <a:rPr lang="es-MX" b="0" i="1" dirty="0">
                          <a:latin typeface="Consolas" panose="020B0609020204030204" pitchFamily="49" charset="0"/>
                        </a:rPr>
                        <a:t>: 100px;</a:t>
                      </a:r>
                    </a:p>
                    <a:p>
                      <a:r>
                        <a:rPr lang="es-MX" b="0" i="1" dirty="0">
                          <a:latin typeface="Consolas" panose="020B0609020204030204" pitchFamily="49" charset="0"/>
                        </a:rPr>
                        <a:t>    </a:t>
                      </a:r>
                      <a:r>
                        <a:rPr lang="es-MX" b="0" i="1" dirty="0" err="1">
                          <a:latin typeface="Consolas" panose="020B0609020204030204" pitchFamily="49" charset="0"/>
                        </a:rPr>
                        <a:t>background</a:t>
                      </a:r>
                      <a:r>
                        <a:rPr lang="es-MX" b="0" i="1" dirty="0">
                          <a:latin typeface="Consolas" panose="020B0609020204030204" pitchFamily="49" charset="0"/>
                        </a:rPr>
                        <a:t>-color: </a:t>
                      </a:r>
                      <a:r>
                        <a:rPr lang="es-MX" b="0" i="1" dirty="0" err="1">
                          <a:latin typeface="Consolas" panose="020B0609020204030204" pitchFamily="49" charset="0"/>
                        </a:rPr>
                        <a:t>yellow</a:t>
                      </a:r>
                      <a:r>
                        <a:rPr lang="es-MX" b="0" i="1" dirty="0">
                          <a:latin typeface="Consolas" panose="020B0609020204030204" pitchFamily="49" charset="0"/>
                        </a:rPr>
                        <a:t>;</a:t>
                      </a:r>
                    </a:p>
                    <a:p>
                      <a:r>
                        <a:rPr lang="es-MX" b="0" i="1" dirty="0">
                          <a:latin typeface="Consolas" panose="020B0609020204030204" pitchFamily="49" charset="0"/>
                        </a:rPr>
                        <a:t>    </a:t>
                      </a:r>
                      <a:r>
                        <a:rPr lang="es-MX" b="0" i="1" dirty="0" err="1">
                          <a:latin typeface="Consolas" panose="020B0609020204030204" pitchFamily="49" charset="0"/>
                        </a:rPr>
                        <a:t>border</a:t>
                      </a:r>
                      <a:r>
                        <a:rPr lang="es-MX" b="0" i="1" dirty="0">
                          <a:latin typeface="Consolas" panose="020B0609020204030204" pitchFamily="49" charset="0"/>
                        </a:rPr>
                        <a:t>: 1px </a:t>
                      </a:r>
                      <a:r>
                        <a:rPr lang="es-MX" b="0" i="1" dirty="0" err="1">
                          <a:latin typeface="Consolas" panose="020B0609020204030204" pitchFamily="49" charset="0"/>
                        </a:rPr>
                        <a:t>solid</a:t>
                      </a:r>
                      <a:r>
                        <a:rPr lang="es-MX" b="0" i="1" dirty="0">
                          <a:latin typeface="Consolas" panose="020B0609020204030204" pitchFamily="49" charset="0"/>
                        </a:rPr>
                        <a:t> </a:t>
                      </a:r>
                      <a:r>
                        <a:rPr lang="es-MX" b="0" i="1" dirty="0" err="1">
                          <a:latin typeface="Consolas" panose="020B0609020204030204" pitchFamily="49" charset="0"/>
                        </a:rPr>
                        <a:t>black</a:t>
                      </a:r>
                      <a:r>
                        <a:rPr lang="es-MX" b="0" i="1" dirty="0">
                          <a:latin typeface="Consolas" panose="020B0609020204030204" pitchFamily="49" charset="0"/>
                        </a:rPr>
                        <a:t>;</a:t>
                      </a:r>
                    </a:p>
                    <a:p>
                      <a:r>
                        <a:rPr lang="es-MX" b="0" i="1" dirty="0">
                          <a:latin typeface="Consolas" panose="020B0609020204030204" pitchFamily="49" charset="0"/>
                        </a:rPr>
                        <a:t>}</a:t>
                      </a:r>
                    </a:p>
                    <a:p>
                      <a:endParaRPr lang="es-MX" b="0" i="1" dirty="0">
                        <a:latin typeface="Consolas" panose="020B0609020204030204" pitchFamily="49" charset="0"/>
                      </a:endParaRPr>
                    </a:p>
                    <a:p>
                      <a:r>
                        <a:rPr lang="es-MX" b="0" i="1" dirty="0" err="1">
                          <a:latin typeface="Consolas" panose="020B0609020204030204" pitchFamily="49" charset="0"/>
                        </a:rPr>
                        <a:t>div#myDiv</a:t>
                      </a:r>
                      <a:r>
                        <a:rPr lang="es-MX" b="0" i="1" dirty="0">
                          <a:latin typeface="Consolas" panose="020B0609020204030204" pitchFamily="49" charset="0"/>
                        </a:rPr>
                        <a:t> {</a:t>
                      </a:r>
                    </a:p>
                    <a:p>
                      <a:r>
                        <a:rPr lang="es-MX" b="0" i="1" dirty="0">
                          <a:latin typeface="Consolas" panose="020B0609020204030204" pitchFamily="49" charset="0"/>
                        </a:rPr>
                        <a:t>    -webkit-</a:t>
                      </a:r>
                      <a:r>
                        <a:rPr lang="es-MX" b="0" i="1" dirty="0" err="1">
                          <a:latin typeface="Consolas" panose="020B0609020204030204" pitchFamily="49" charset="0"/>
                        </a:rPr>
                        <a:t>transform</a:t>
                      </a:r>
                      <a:r>
                        <a:rPr lang="es-MX" b="0" i="1" dirty="0">
                          <a:latin typeface="Consolas" panose="020B0609020204030204" pitchFamily="49" charset="0"/>
                        </a:rPr>
                        <a:t>: </a:t>
                      </a:r>
                      <a:r>
                        <a:rPr lang="es-MX" b="0" i="1" dirty="0" err="1">
                          <a:latin typeface="Consolas" panose="020B0609020204030204" pitchFamily="49" charset="0"/>
                        </a:rPr>
                        <a:t>rotateX</a:t>
                      </a:r>
                      <a:r>
                        <a:rPr lang="es-MX" b="0" i="1" dirty="0">
                          <a:latin typeface="Consolas" panose="020B0609020204030204" pitchFamily="49" charset="0"/>
                        </a:rPr>
                        <a:t>(150deg); /* Safari */</a:t>
                      </a:r>
                    </a:p>
                    <a:p>
                      <a:r>
                        <a:rPr lang="es-MX" b="0" i="1" dirty="0">
                          <a:latin typeface="Consolas" panose="020B0609020204030204" pitchFamily="49" charset="0"/>
                        </a:rPr>
                        <a:t>    </a:t>
                      </a:r>
                      <a:r>
                        <a:rPr lang="es-MX" b="0" i="1" dirty="0" err="1">
                          <a:latin typeface="Consolas" panose="020B0609020204030204" pitchFamily="49" charset="0"/>
                        </a:rPr>
                        <a:t>transform</a:t>
                      </a:r>
                      <a:r>
                        <a:rPr lang="es-MX" b="0" i="1" dirty="0">
                          <a:latin typeface="Consolas" panose="020B0609020204030204" pitchFamily="49" charset="0"/>
                        </a:rPr>
                        <a:t>: </a:t>
                      </a:r>
                      <a:r>
                        <a:rPr lang="es-MX" b="0" i="1" dirty="0" err="1">
                          <a:latin typeface="Consolas" panose="020B0609020204030204" pitchFamily="49" charset="0"/>
                        </a:rPr>
                        <a:t>rotateX</a:t>
                      </a:r>
                      <a:r>
                        <a:rPr lang="es-MX" b="0" i="1" dirty="0">
                          <a:latin typeface="Consolas" panose="020B0609020204030204" pitchFamily="49" charset="0"/>
                        </a:rPr>
                        <a:t>(150deg); /* Standard </a:t>
                      </a:r>
                      <a:r>
                        <a:rPr lang="es-MX" b="0" i="1" dirty="0" err="1">
                          <a:latin typeface="Consolas" panose="020B0609020204030204" pitchFamily="49" charset="0"/>
                        </a:rPr>
                        <a:t>syntax</a:t>
                      </a:r>
                      <a:r>
                        <a:rPr lang="es-MX" b="0" i="1" dirty="0">
                          <a:latin typeface="Consolas" panose="020B0609020204030204" pitchFamily="49" charset="0"/>
                        </a:rPr>
                        <a:t> */</a:t>
                      </a:r>
                    </a:p>
                    <a:p>
                      <a:r>
                        <a:rPr lang="es-MX" b="0" i="1" dirty="0">
                          <a:latin typeface="Consolas" panose="020B0609020204030204" pitchFamily="49" charset="0"/>
                        </a:rPr>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extLst>
                  <a:ext uri="{0D108BD9-81ED-4DB2-BD59-A6C34878D82A}">
                    <a16:rowId xmlns="" xmlns:a16="http://schemas.microsoft.com/office/drawing/2014/main" val="1250263342"/>
                  </a:ext>
                </a:extLst>
              </a:tr>
            </a:tbl>
          </a:graphicData>
        </a:graphic>
      </p:graphicFrame>
    </p:spTree>
    <p:extLst>
      <p:ext uri="{BB962C8B-B14F-4D97-AF65-F5344CB8AC3E}">
        <p14:creationId xmlns:p14="http://schemas.microsoft.com/office/powerpoint/2010/main" val="37378276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Propiedad: </a:t>
            </a:r>
            <a:r>
              <a:rPr lang="es-MX" dirty="0" err="1"/>
              <a:t>RotateY</a:t>
            </a:r>
            <a:endParaRPr lang="es-MX" dirty="0"/>
          </a:p>
        </p:txBody>
      </p:sp>
      <p:graphicFrame>
        <p:nvGraphicFramePr>
          <p:cNvPr id="4" name="Content Placeholder 3"/>
          <p:cNvGraphicFramePr>
            <a:graphicFrameLocks noGrp="1"/>
          </p:cNvGraphicFramePr>
          <p:nvPr>
            <p:ph idx="1"/>
            <p:extLst/>
          </p:nvPr>
        </p:nvGraphicFramePr>
        <p:xfrm>
          <a:off x="819150" y="2222500"/>
          <a:ext cx="10553700" cy="4206240"/>
        </p:xfrm>
        <a:graphic>
          <a:graphicData uri="http://schemas.openxmlformats.org/drawingml/2006/table">
            <a:tbl>
              <a:tblPr firstRow="1" bandRow="1">
                <a:tableStyleId>{5C22544A-7EE6-4342-B048-85BDC9FD1C3A}</a:tableStyleId>
              </a:tblPr>
              <a:tblGrid>
                <a:gridCol w="5276850">
                  <a:extLst>
                    <a:ext uri="{9D8B030D-6E8A-4147-A177-3AD203B41FA5}">
                      <a16:colId xmlns="" xmlns:a16="http://schemas.microsoft.com/office/drawing/2014/main" val="899629893"/>
                    </a:ext>
                  </a:extLst>
                </a:gridCol>
                <a:gridCol w="5276850">
                  <a:extLst>
                    <a:ext uri="{9D8B030D-6E8A-4147-A177-3AD203B41FA5}">
                      <a16:colId xmlns="" xmlns:a16="http://schemas.microsoft.com/office/drawing/2014/main" val="3410889526"/>
                    </a:ext>
                  </a:extLst>
                </a:gridCol>
              </a:tblGrid>
              <a:tr h="370840">
                <a:tc>
                  <a:txBody>
                    <a:bodyPr/>
                    <a:lstStyle/>
                    <a:p>
                      <a:r>
                        <a:rPr lang="en-US" dirty="0"/>
                        <a:t>HTML</a:t>
                      </a:r>
                    </a:p>
                    <a:p>
                      <a:endParaRPr lang="en-US" dirty="0"/>
                    </a:p>
                    <a:p>
                      <a:r>
                        <a:rPr lang="en-US" b="0" dirty="0">
                          <a:latin typeface="Consolas" panose="020B0609020204030204" pitchFamily="49" charset="0"/>
                        </a:rPr>
                        <a:t>&lt;div&gt;</a:t>
                      </a:r>
                    </a:p>
                    <a:p>
                      <a:r>
                        <a:rPr lang="en-US" b="0" dirty="0">
                          <a:latin typeface="Consolas" panose="020B0609020204030204" pitchFamily="49" charset="0"/>
                        </a:rPr>
                        <a:t>This a normal div element.</a:t>
                      </a:r>
                    </a:p>
                    <a:p>
                      <a:r>
                        <a:rPr lang="en-US" b="0" dirty="0">
                          <a:latin typeface="Consolas" panose="020B0609020204030204" pitchFamily="49" charset="0"/>
                        </a:rPr>
                        <a:t>&lt;/div&gt;</a:t>
                      </a:r>
                    </a:p>
                    <a:p>
                      <a:endParaRPr lang="en-US" b="0" dirty="0">
                        <a:latin typeface="Consolas" panose="020B0609020204030204" pitchFamily="49" charset="0"/>
                      </a:endParaRPr>
                    </a:p>
                    <a:p>
                      <a:r>
                        <a:rPr lang="en-US" b="0" dirty="0">
                          <a:latin typeface="Consolas" panose="020B0609020204030204" pitchFamily="49" charset="0"/>
                        </a:rPr>
                        <a:t>&lt;div id="</a:t>
                      </a:r>
                      <a:r>
                        <a:rPr lang="en-US" b="0" dirty="0" err="1">
                          <a:latin typeface="Consolas" panose="020B0609020204030204" pitchFamily="49" charset="0"/>
                        </a:rPr>
                        <a:t>myDiv</a:t>
                      </a:r>
                      <a:r>
                        <a:rPr lang="en-US" b="0" dirty="0">
                          <a:latin typeface="Consolas" panose="020B0609020204030204" pitchFamily="49" charset="0"/>
                        </a:rPr>
                        <a:t>"&gt;</a:t>
                      </a:r>
                    </a:p>
                    <a:p>
                      <a:r>
                        <a:rPr lang="en-US" b="0" dirty="0">
                          <a:latin typeface="Consolas" panose="020B0609020204030204" pitchFamily="49" charset="0"/>
                        </a:rPr>
                        <a:t>The </a:t>
                      </a:r>
                      <a:r>
                        <a:rPr lang="en-US" b="0" dirty="0" err="1">
                          <a:latin typeface="Consolas" panose="020B0609020204030204" pitchFamily="49" charset="0"/>
                        </a:rPr>
                        <a:t>rotateY</a:t>
                      </a:r>
                      <a:r>
                        <a:rPr lang="en-US" b="0" dirty="0">
                          <a:latin typeface="Consolas" panose="020B0609020204030204" pitchFamily="49" charset="0"/>
                        </a:rPr>
                        <a:t>() method rotates an element around its Y-axis at a given degree. This div element is rotated 150 degrees.</a:t>
                      </a:r>
                    </a:p>
                    <a:p>
                      <a:r>
                        <a:rPr lang="en-US" b="0" dirty="0">
                          <a:latin typeface="Consolas" panose="020B0609020204030204" pitchFamily="49" charset="0"/>
                        </a:rPr>
                        <a:t>&lt;/div&gt;</a:t>
                      </a:r>
                    </a:p>
                    <a:p>
                      <a:endParaRPr lang="es-MX"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tc>
                  <a:txBody>
                    <a:bodyPr/>
                    <a:lstStyle/>
                    <a:p>
                      <a:r>
                        <a:rPr lang="es-MX" dirty="0"/>
                        <a:t>CSS</a:t>
                      </a:r>
                    </a:p>
                    <a:p>
                      <a:endParaRPr lang="es-MX" dirty="0"/>
                    </a:p>
                    <a:p>
                      <a:r>
                        <a:rPr lang="es-MX" b="0" i="1" dirty="0">
                          <a:latin typeface="Consolas" panose="020B0609020204030204" pitchFamily="49" charset="0"/>
                        </a:rPr>
                        <a:t>div {</a:t>
                      </a:r>
                    </a:p>
                    <a:p>
                      <a:r>
                        <a:rPr lang="es-MX" b="0" i="1" dirty="0">
                          <a:latin typeface="Consolas" panose="020B0609020204030204" pitchFamily="49" charset="0"/>
                        </a:rPr>
                        <a:t>    </a:t>
                      </a:r>
                      <a:r>
                        <a:rPr lang="es-MX" b="0" i="1" dirty="0" err="1">
                          <a:latin typeface="Consolas" panose="020B0609020204030204" pitchFamily="49" charset="0"/>
                        </a:rPr>
                        <a:t>width</a:t>
                      </a:r>
                      <a:r>
                        <a:rPr lang="es-MX" b="0" i="1" dirty="0">
                          <a:latin typeface="Consolas" panose="020B0609020204030204" pitchFamily="49" charset="0"/>
                        </a:rPr>
                        <a:t>: 300px;</a:t>
                      </a:r>
                    </a:p>
                    <a:p>
                      <a:r>
                        <a:rPr lang="es-MX" b="0" i="1" dirty="0">
                          <a:latin typeface="Consolas" panose="020B0609020204030204" pitchFamily="49" charset="0"/>
                        </a:rPr>
                        <a:t>    </a:t>
                      </a:r>
                      <a:r>
                        <a:rPr lang="es-MX" b="0" i="1" dirty="0" err="1">
                          <a:latin typeface="Consolas" panose="020B0609020204030204" pitchFamily="49" charset="0"/>
                        </a:rPr>
                        <a:t>height</a:t>
                      </a:r>
                      <a:r>
                        <a:rPr lang="es-MX" b="0" i="1" dirty="0">
                          <a:latin typeface="Consolas" panose="020B0609020204030204" pitchFamily="49" charset="0"/>
                        </a:rPr>
                        <a:t>: 100px;</a:t>
                      </a:r>
                    </a:p>
                    <a:p>
                      <a:r>
                        <a:rPr lang="es-MX" b="0" i="1" dirty="0">
                          <a:latin typeface="Consolas" panose="020B0609020204030204" pitchFamily="49" charset="0"/>
                        </a:rPr>
                        <a:t>    </a:t>
                      </a:r>
                      <a:r>
                        <a:rPr lang="es-MX" b="0" i="1" dirty="0" err="1">
                          <a:latin typeface="Consolas" panose="020B0609020204030204" pitchFamily="49" charset="0"/>
                        </a:rPr>
                        <a:t>background</a:t>
                      </a:r>
                      <a:r>
                        <a:rPr lang="es-MX" b="0" i="1" dirty="0">
                          <a:latin typeface="Consolas" panose="020B0609020204030204" pitchFamily="49" charset="0"/>
                        </a:rPr>
                        <a:t>-color: </a:t>
                      </a:r>
                      <a:r>
                        <a:rPr lang="es-MX" b="0" i="1" dirty="0" err="1">
                          <a:latin typeface="Consolas" panose="020B0609020204030204" pitchFamily="49" charset="0"/>
                        </a:rPr>
                        <a:t>yellow</a:t>
                      </a:r>
                      <a:r>
                        <a:rPr lang="es-MX" b="0" i="1" dirty="0">
                          <a:latin typeface="Consolas" panose="020B0609020204030204" pitchFamily="49" charset="0"/>
                        </a:rPr>
                        <a:t>;</a:t>
                      </a:r>
                    </a:p>
                    <a:p>
                      <a:r>
                        <a:rPr lang="es-MX" b="0" i="1" dirty="0">
                          <a:latin typeface="Consolas" panose="020B0609020204030204" pitchFamily="49" charset="0"/>
                        </a:rPr>
                        <a:t>    </a:t>
                      </a:r>
                      <a:r>
                        <a:rPr lang="es-MX" b="0" i="1" dirty="0" err="1">
                          <a:latin typeface="Consolas" panose="020B0609020204030204" pitchFamily="49" charset="0"/>
                        </a:rPr>
                        <a:t>border</a:t>
                      </a:r>
                      <a:r>
                        <a:rPr lang="es-MX" b="0" i="1" dirty="0">
                          <a:latin typeface="Consolas" panose="020B0609020204030204" pitchFamily="49" charset="0"/>
                        </a:rPr>
                        <a:t>: 1px </a:t>
                      </a:r>
                      <a:r>
                        <a:rPr lang="es-MX" b="0" i="1" dirty="0" err="1">
                          <a:latin typeface="Consolas" panose="020B0609020204030204" pitchFamily="49" charset="0"/>
                        </a:rPr>
                        <a:t>solid</a:t>
                      </a:r>
                      <a:r>
                        <a:rPr lang="es-MX" b="0" i="1" dirty="0">
                          <a:latin typeface="Consolas" panose="020B0609020204030204" pitchFamily="49" charset="0"/>
                        </a:rPr>
                        <a:t> </a:t>
                      </a:r>
                      <a:r>
                        <a:rPr lang="es-MX" b="0" i="1" dirty="0" err="1">
                          <a:latin typeface="Consolas" panose="020B0609020204030204" pitchFamily="49" charset="0"/>
                        </a:rPr>
                        <a:t>black</a:t>
                      </a:r>
                      <a:r>
                        <a:rPr lang="es-MX" b="0" i="1" dirty="0">
                          <a:latin typeface="Consolas" panose="020B0609020204030204" pitchFamily="49" charset="0"/>
                        </a:rPr>
                        <a:t>;</a:t>
                      </a:r>
                    </a:p>
                    <a:p>
                      <a:r>
                        <a:rPr lang="es-MX" b="0" i="1" dirty="0">
                          <a:latin typeface="Consolas" panose="020B0609020204030204" pitchFamily="49" charset="0"/>
                        </a:rPr>
                        <a:t>}</a:t>
                      </a:r>
                    </a:p>
                    <a:p>
                      <a:endParaRPr lang="es-MX" b="0" i="1" dirty="0">
                        <a:latin typeface="Consolas" panose="020B0609020204030204" pitchFamily="49" charset="0"/>
                      </a:endParaRPr>
                    </a:p>
                    <a:p>
                      <a:r>
                        <a:rPr lang="es-MX" b="0" i="1" dirty="0" err="1">
                          <a:latin typeface="Consolas" panose="020B0609020204030204" pitchFamily="49" charset="0"/>
                        </a:rPr>
                        <a:t>div#myDiv</a:t>
                      </a:r>
                      <a:r>
                        <a:rPr lang="es-MX" b="0" i="1" dirty="0">
                          <a:latin typeface="Consolas" panose="020B0609020204030204" pitchFamily="49" charset="0"/>
                        </a:rPr>
                        <a:t> {</a:t>
                      </a:r>
                    </a:p>
                    <a:p>
                      <a:r>
                        <a:rPr lang="es-MX" b="0" i="1" dirty="0">
                          <a:latin typeface="Consolas" panose="020B0609020204030204" pitchFamily="49" charset="0"/>
                        </a:rPr>
                        <a:t>    -webkit-</a:t>
                      </a:r>
                      <a:r>
                        <a:rPr lang="es-MX" b="0" i="1" dirty="0" err="1">
                          <a:latin typeface="Consolas" panose="020B0609020204030204" pitchFamily="49" charset="0"/>
                        </a:rPr>
                        <a:t>transform</a:t>
                      </a:r>
                      <a:r>
                        <a:rPr lang="es-MX" b="0" i="1" dirty="0">
                          <a:latin typeface="Consolas" panose="020B0609020204030204" pitchFamily="49" charset="0"/>
                        </a:rPr>
                        <a:t>: </a:t>
                      </a:r>
                      <a:r>
                        <a:rPr lang="es-MX" b="0" i="1" dirty="0" err="1">
                          <a:latin typeface="Consolas" panose="020B0609020204030204" pitchFamily="49" charset="0"/>
                        </a:rPr>
                        <a:t>rotateY</a:t>
                      </a:r>
                      <a:r>
                        <a:rPr lang="es-MX" b="0" i="1" dirty="0">
                          <a:latin typeface="Consolas" panose="020B0609020204030204" pitchFamily="49" charset="0"/>
                        </a:rPr>
                        <a:t>(150deg); /* Safari */</a:t>
                      </a:r>
                    </a:p>
                    <a:p>
                      <a:r>
                        <a:rPr lang="es-MX" b="0" i="1" dirty="0">
                          <a:latin typeface="Consolas" panose="020B0609020204030204" pitchFamily="49" charset="0"/>
                        </a:rPr>
                        <a:t>    </a:t>
                      </a:r>
                      <a:r>
                        <a:rPr lang="es-MX" b="0" i="1" dirty="0" err="1">
                          <a:latin typeface="Consolas" panose="020B0609020204030204" pitchFamily="49" charset="0"/>
                        </a:rPr>
                        <a:t>transform</a:t>
                      </a:r>
                      <a:r>
                        <a:rPr lang="es-MX" b="0" i="1" dirty="0">
                          <a:latin typeface="Consolas" panose="020B0609020204030204" pitchFamily="49" charset="0"/>
                        </a:rPr>
                        <a:t>: </a:t>
                      </a:r>
                      <a:r>
                        <a:rPr lang="es-MX" b="0" i="1" dirty="0" err="1">
                          <a:latin typeface="Consolas" panose="020B0609020204030204" pitchFamily="49" charset="0"/>
                        </a:rPr>
                        <a:t>rotateY</a:t>
                      </a:r>
                      <a:r>
                        <a:rPr lang="es-MX" b="0" i="1" dirty="0">
                          <a:latin typeface="Consolas" panose="020B0609020204030204" pitchFamily="49" charset="0"/>
                        </a:rPr>
                        <a:t>(150deg); /* Standard </a:t>
                      </a:r>
                      <a:r>
                        <a:rPr lang="es-MX" b="0" i="1" dirty="0" err="1">
                          <a:latin typeface="Consolas" panose="020B0609020204030204" pitchFamily="49" charset="0"/>
                        </a:rPr>
                        <a:t>syntax</a:t>
                      </a:r>
                      <a:r>
                        <a:rPr lang="es-MX" b="0" i="1" dirty="0">
                          <a:latin typeface="Consolas" panose="020B0609020204030204" pitchFamily="49" charset="0"/>
                        </a:rPr>
                        <a:t> */</a:t>
                      </a:r>
                    </a:p>
                    <a:p>
                      <a:r>
                        <a:rPr lang="es-MX" b="0" i="1" dirty="0">
                          <a:latin typeface="Consolas" panose="020B0609020204030204" pitchFamily="49" charset="0"/>
                        </a:rPr>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extLst>
                  <a:ext uri="{0D108BD9-81ED-4DB2-BD59-A6C34878D82A}">
                    <a16:rowId xmlns="" xmlns:a16="http://schemas.microsoft.com/office/drawing/2014/main" val="1499475315"/>
                  </a:ext>
                </a:extLst>
              </a:tr>
            </a:tbl>
          </a:graphicData>
        </a:graphic>
      </p:graphicFrame>
    </p:spTree>
    <p:extLst>
      <p:ext uri="{BB962C8B-B14F-4D97-AF65-F5344CB8AC3E}">
        <p14:creationId xmlns:p14="http://schemas.microsoft.com/office/powerpoint/2010/main" val="27342591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Propiedad: </a:t>
            </a:r>
            <a:r>
              <a:rPr lang="es-MX" dirty="0" err="1"/>
              <a:t>RotateZ</a:t>
            </a:r>
            <a:endParaRPr lang="es-MX" dirty="0"/>
          </a:p>
        </p:txBody>
      </p:sp>
      <p:graphicFrame>
        <p:nvGraphicFramePr>
          <p:cNvPr id="4" name="Content Placeholder 3"/>
          <p:cNvGraphicFramePr>
            <a:graphicFrameLocks noGrp="1"/>
          </p:cNvGraphicFramePr>
          <p:nvPr>
            <p:ph idx="1"/>
            <p:extLst/>
          </p:nvPr>
        </p:nvGraphicFramePr>
        <p:xfrm>
          <a:off x="819150" y="2222500"/>
          <a:ext cx="10553700" cy="4206240"/>
        </p:xfrm>
        <a:graphic>
          <a:graphicData uri="http://schemas.openxmlformats.org/drawingml/2006/table">
            <a:tbl>
              <a:tblPr firstRow="1" bandRow="1">
                <a:tableStyleId>{5C22544A-7EE6-4342-B048-85BDC9FD1C3A}</a:tableStyleId>
              </a:tblPr>
              <a:tblGrid>
                <a:gridCol w="5276850">
                  <a:extLst>
                    <a:ext uri="{9D8B030D-6E8A-4147-A177-3AD203B41FA5}">
                      <a16:colId xmlns="" xmlns:a16="http://schemas.microsoft.com/office/drawing/2014/main" val="1747204190"/>
                    </a:ext>
                  </a:extLst>
                </a:gridCol>
                <a:gridCol w="5276850">
                  <a:extLst>
                    <a:ext uri="{9D8B030D-6E8A-4147-A177-3AD203B41FA5}">
                      <a16:colId xmlns="" xmlns:a16="http://schemas.microsoft.com/office/drawing/2014/main" val="954026665"/>
                    </a:ext>
                  </a:extLst>
                </a:gridCol>
              </a:tblGrid>
              <a:tr h="370840">
                <a:tc>
                  <a:txBody>
                    <a:bodyPr/>
                    <a:lstStyle/>
                    <a:p>
                      <a:r>
                        <a:rPr lang="en-US" dirty="0"/>
                        <a:t>HTML</a:t>
                      </a:r>
                    </a:p>
                    <a:p>
                      <a:endParaRPr lang="en-US" dirty="0"/>
                    </a:p>
                    <a:p>
                      <a:r>
                        <a:rPr lang="en-US" b="0" dirty="0">
                          <a:latin typeface="Consolas" panose="020B0609020204030204" pitchFamily="49" charset="0"/>
                        </a:rPr>
                        <a:t>&lt;div&gt;</a:t>
                      </a:r>
                    </a:p>
                    <a:p>
                      <a:r>
                        <a:rPr lang="en-US" b="0" dirty="0">
                          <a:latin typeface="Consolas" panose="020B0609020204030204" pitchFamily="49" charset="0"/>
                        </a:rPr>
                        <a:t>This a normal div element.</a:t>
                      </a:r>
                    </a:p>
                    <a:p>
                      <a:r>
                        <a:rPr lang="en-US" b="0" dirty="0">
                          <a:latin typeface="Consolas" panose="020B0609020204030204" pitchFamily="49" charset="0"/>
                        </a:rPr>
                        <a:t>&lt;/div&gt;</a:t>
                      </a:r>
                    </a:p>
                    <a:p>
                      <a:endParaRPr lang="en-US" b="0" dirty="0">
                        <a:latin typeface="Consolas" panose="020B0609020204030204" pitchFamily="49" charset="0"/>
                      </a:endParaRPr>
                    </a:p>
                    <a:p>
                      <a:r>
                        <a:rPr lang="en-US" b="0" dirty="0">
                          <a:latin typeface="Consolas" panose="020B0609020204030204" pitchFamily="49" charset="0"/>
                        </a:rPr>
                        <a:t>&lt;div id="</a:t>
                      </a:r>
                      <a:r>
                        <a:rPr lang="en-US" b="0" dirty="0" err="1">
                          <a:latin typeface="Consolas" panose="020B0609020204030204" pitchFamily="49" charset="0"/>
                        </a:rPr>
                        <a:t>myDiv</a:t>
                      </a:r>
                      <a:r>
                        <a:rPr lang="en-US" b="0" dirty="0">
                          <a:latin typeface="Consolas" panose="020B0609020204030204" pitchFamily="49" charset="0"/>
                        </a:rPr>
                        <a:t>"&gt;</a:t>
                      </a:r>
                    </a:p>
                    <a:p>
                      <a:r>
                        <a:rPr lang="en-US" b="0" dirty="0">
                          <a:latin typeface="Consolas" panose="020B0609020204030204" pitchFamily="49" charset="0"/>
                        </a:rPr>
                        <a:t>The </a:t>
                      </a:r>
                      <a:r>
                        <a:rPr lang="en-US" b="0" dirty="0" err="1">
                          <a:latin typeface="Consolas" panose="020B0609020204030204" pitchFamily="49" charset="0"/>
                        </a:rPr>
                        <a:t>rotateZ</a:t>
                      </a:r>
                      <a:r>
                        <a:rPr lang="en-US" b="0" dirty="0">
                          <a:latin typeface="Consolas" panose="020B0609020204030204" pitchFamily="49" charset="0"/>
                        </a:rPr>
                        <a:t>() method rotates an element around its Z-axis at a given degree. This div element is rotated 90 degrees.</a:t>
                      </a:r>
                    </a:p>
                    <a:p>
                      <a:r>
                        <a:rPr lang="en-US" b="0" dirty="0">
                          <a:latin typeface="Consolas" panose="020B0609020204030204" pitchFamily="49" charset="0"/>
                        </a:rPr>
                        <a:t>&lt;/div&gt;</a:t>
                      </a:r>
                      <a:endParaRPr lang="es-MX" b="0" dirty="0">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tc>
                  <a:txBody>
                    <a:bodyPr/>
                    <a:lstStyle/>
                    <a:p>
                      <a:r>
                        <a:rPr lang="es-MX" dirty="0"/>
                        <a:t>CSS</a:t>
                      </a:r>
                    </a:p>
                    <a:p>
                      <a:endParaRPr lang="es-MX" dirty="0"/>
                    </a:p>
                    <a:p>
                      <a:r>
                        <a:rPr lang="es-MX" b="0" i="1" dirty="0">
                          <a:latin typeface="Consolas" panose="020B0609020204030204" pitchFamily="49" charset="0"/>
                        </a:rPr>
                        <a:t>div {</a:t>
                      </a:r>
                    </a:p>
                    <a:p>
                      <a:r>
                        <a:rPr lang="es-MX" b="0" i="1" dirty="0">
                          <a:latin typeface="Consolas" panose="020B0609020204030204" pitchFamily="49" charset="0"/>
                        </a:rPr>
                        <a:t>    </a:t>
                      </a:r>
                      <a:r>
                        <a:rPr lang="es-MX" b="0" i="1" dirty="0" err="1">
                          <a:latin typeface="Consolas" panose="020B0609020204030204" pitchFamily="49" charset="0"/>
                        </a:rPr>
                        <a:t>width</a:t>
                      </a:r>
                      <a:r>
                        <a:rPr lang="es-MX" b="0" i="1" dirty="0">
                          <a:latin typeface="Consolas" panose="020B0609020204030204" pitchFamily="49" charset="0"/>
                        </a:rPr>
                        <a:t>: 300px;</a:t>
                      </a:r>
                    </a:p>
                    <a:p>
                      <a:r>
                        <a:rPr lang="es-MX" b="0" i="1" dirty="0">
                          <a:latin typeface="Consolas" panose="020B0609020204030204" pitchFamily="49" charset="0"/>
                        </a:rPr>
                        <a:t>    </a:t>
                      </a:r>
                      <a:r>
                        <a:rPr lang="es-MX" b="0" i="1" dirty="0" err="1">
                          <a:latin typeface="Consolas" panose="020B0609020204030204" pitchFamily="49" charset="0"/>
                        </a:rPr>
                        <a:t>height</a:t>
                      </a:r>
                      <a:r>
                        <a:rPr lang="es-MX" b="0" i="1" dirty="0">
                          <a:latin typeface="Consolas" panose="020B0609020204030204" pitchFamily="49" charset="0"/>
                        </a:rPr>
                        <a:t>: 100px;</a:t>
                      </a:r>
                    </a:p>
                    <a:p>
                      <a:r>
                        <a:rPr lang="es-MX" b="0" i="1" dirty="0">
                          <a:latin typeface="Consolas" panose="020B0609020204030204" pitchFamily="49" charset="0"/>
                        </a:rPr>
                        <a:t>    </a:t>
                      </a:r>
                      <a:r>
                        <a:rPr lang="es-MX" b="0" i="1" dirty="0" err="1">
                          <a:latin typeface="Consolas" panose="020B0609020204030204" pitchFamily="49" charset="0"/>
                        </a:rPr>
                        <a:t>background</a:t>
                      </a:r>
                      <a:r>
                        <a:rPr lang="es-MX" b="0" i="1" dirty="0">
                          <a:latin typeface="Consolas" panose="020B0609020204030204" pitchFamily="49" charset="0"/>
                        </a:rPr>
                        <a:t>-color: </a:t>
                      </a:r>
                      <a:r>
                        <a:rPr lang="es-MX" b="0" i="1" dirty="0" err="1">
                          <a:latin typeface="Consolas" panose="020B0609020204030204" pitchFamily="49" charset="0"/>
                        </a:rPr>
                        <a:t>yellow</a:t>
                      </a:r>
                      <a:r>
                        <a:rPr lang="es-MX" b="0" i="1" dirty="0">
                          <a:latin typeface="Consolas" panose="020B0609020204030204" pitchFamily="49" charset="0"/>
                        </a:rPr>
                        <a:t>;</a:t>
                      </a:r>
                    </a:p>
                    <a:p>
                      <a:r>
                        <a:rPr lang="es-MX" b="0" i="1" dirty="0">
                          <a:latin typeface="Consolas" panose="020B0609020204030204" pitchFamily="49" charset="0"/>
                        </a:rPr>
                        <a:t>    </a:t>
                      </a:r>
                      <a:r>
                        <a:rPr lang="es-MX" b="0" i="1" dirty="0" err="1">
                          <a:latin typeface="Consolas" panose="020B0609020204030204" pitchFamily="49" charset="0"/>
                        </a:rPr>
                        <a:t>border</a:t>
                      </a:r>
                      <a:r>
                        <a:rPr lang="es-MX" b="0" i="1" dirty="0">
                          <a:latin typeface="Consolas" panose="020B0609020204030204" pitchFamily="49" charset="0"/>
                        </a:rPr>
                        <a:t>: 1px </a:t>
                      </a:r>
                      <a:r>
                        <a:rPr lang="es-MX" b="0" i="1" dirty="0" err="1">
                          <a:latin typeface="Consolas" panose="020B0609020204030204" pitchFamily="49" charset="0"/>
                        </a:rPr>
                        <a:t>solid</a:t>
                      </a:r>
                      <a:r>
                        <a:rPr lang="es-MX" b="0" i="1" dirty="0">
                          <a:latin typeface="Consolas" panose="020B0609020204030204" pitchFamily="49" charset="0"/>
                        </a:rPr>
                        <a:t> </a:t>
                      </a:r>
                      <a:r>
                        <a:rPr lang="es-MX" b="0" i="1" dirty="0" err="1">
                          <a:latin typeface="Consolas" panose="020B0609020204030204" pitchFamily="49" charset="0"/>
                        </a:rPr>
                        <a:t>black</a:t>
                      </a:r>
                      <a:r>
                        <a:rPr lang="es-MX" b="0" i="1" dirty="0">
                          <a:latin typeface="Consolas" panose="020B0609020204030204" pitchFamily="49" charset="0"/>
                        </a:rPr>
                        <a:t>;</a:t>
                      </a:r>
                    </a:p>
                    <a:p>
                      <a:r>
                        <a:rPr lang="es-MX" b="0" i="1" dirty="0">
                          <a:latin typeface="Consolas" panose="020B0609020204030204" pitchFamily="49" charset="0"/>
                        </a:rPr>
                        <a:t>}</a:t>
                      </a:r>
                    </a:p>
                    <a:p>
                      <a:endParaRPr lang="es-MX" b="0" i="1" dirty="0">
                        <a:latin typeface="Consolas" panose="020B0609020204030204" pitchFamily="49" charset="0"/>
                      </a:endParaRPr>
                    </a:p>
                    <a:p>
                      <a:r>
                        <a:rPr lang="es-MX" b="0" i="1" dirty="0" err="1">
                          <a:latin typeface="Consolas" panose="020B0609020204030204" pitchFamily="49" charset="0"/>
                        </a:rPr>
                        <a:t>div#myDiv</a:t>
                      </a:r>
                      <a:r>
                        <a:rPr lang="es-MX" b="0" i="1" dirty="0">
                          <a:latin typeface="Consolas" panose="020B0609020204030204" pitchFamily="49" charset="0"/>
                        </a:rPr>
                        <a:t> {</a:t>
                      </a:r>
                    </a:p>
                    <a:p>
                      <a:r>
                        <a:rPr lang="es-MX" b="0" i="1" dirty="0">
                          <a:latin typeface="Consolas" panose="020B0609020204030204" pitchFamily="49" charset="0"/>
                        </a:rPr>
                        <a:t>    -webkit-</a:t>
                      </a:r>
                      <a:r>
                        <a:rPr lang="es-MX" b="0" i="1" dirty="0" err="1">
                          <a:latin typeface="Consolas" panose="020B0609020204030204" pitchFamily="49" charset="0"/>
                        </a:rPr>
                        <a:t>transform</a:t>
                      </a:r>
                      <a:r>
                        <a:rPr lang="es-MX" b="0" i="1" dirty="0">
                          <a:latin typeface="Consolas" panose="020B0609020204030204" pitchFamily="49" charset="0"/>
                        </a:rPr>
                        <a:t>: </a:t>
                      </a:r>
                      <a:r>
                        <a:rPr lang="es-MX" b="0" i="1" dirty="0" err="1">
                          <a:latin typeface="Consolas" panose="020B0609020204030204" pitchFamily="49" charset="0"/>
                        </a:rPr>
                        <a:t>rotateZ</a:t>
                      </a:r>
                      <a:r>
                        <a:rPr lang="es-MX" b="0" i="1" dirty="0">
                          <a:latin typeface="Consolas" panose="020B0609020204030204" pitchFamily="49" charset="0"/>
                        </a:rPr>
                        <a:t>(90deg); /* Safari */</a:t>
                      </a:r>
                    </a:p>
                    <a:p>
                      <a:r>
                        <a:rPr lang="es-MX" b="0" i="1" dirty="0">
                          <a:latin typeface="Consolas" panose="020B0609020204030204" pitchFamily="49" charset="0"/>
                        </a:rPr>
                        <a:t>    </a:t>
                      </a:r>
                      <a:r>
                        <a:rPr lang="es-MX" b="0" i="1" dirty="0" err="1">
                          <a:latin typeface="Consolas" panose="020B0609020204030204" pitchFamily="49" charset="0"/>
                        </a:rPr>
                        <a:t>transform</a:t>
                      </a:r>
                      <a:r>
                        <a:rPr lang="es-MX" b="0" i="1" dirty="0">
                          <a:latin typeface="Consolas" panose="020B0609020204030204" pitchFamily="49" charset="0"/>
                        </a:rPr>
                        <a:t>: </a:t>
                      </a:r>
                      <a:r>
                        <a:rPr lang="es-MX" b="0" i="1" dirty="0" err="1">
                          <a:latin typeface="Consolas" panose="020B0609020204030204" pitchFamily="49" charset="0"/>
                        </a:rPr>
                        <a:t>rotateZ</a:t>
                      </a:r>
                      <a:r>
                        <a:rPr lang="es-MX" b="0" i="1" dirty="0">
                          <a:latin typeface="Consolas" panose="020B0609020204030204" pitchFamily="49" charset="0"/>
                        </a:rPr>
                        <a:t>(90deg); /* Standard </a:t>
                      </a:r>
                      <a:r>
                        <a:rPr lang="es-MX" b="0" i="1" dirty="0" err="1">
                          <a:latin typeface="Consolas" panose="020B0609020204030204" pitchFamily="49" charset="0"/>
                        </a:rPr>
                        <a:t>syntax</a:t>
                      </a:r>
                      <a:r>
                        <a:rPr lang="es-MX" b="0" i="1" dirty="0">
                          <a:latin typeface="Consolas" panose="020B0609020204030204" pitchFamily="49" charset="0"/>
                        </a:rPr>
                        <a:t> */</a:t>
                      </a:r>
                    </a:p>
                    <a:p>
                      <a:r>
                        <a:rPr lang="es-MX" b="0" i="1" dirty="0">
                          <a:latin typeface="Consolas" panose="020B0609020204030204" pitchFamily="49" charset="0"/>
                        </a:rPr>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extLst>
                  <a:ext uri="{0D108BD9-81ED-4DB2-BD59-A6C34878D82A}">
                    <a16:rowId xmlns="" xmlns:a16="http://schemas.microsoft.com/office/drawing/2014/main" val="3231164747"/>
                  </a:ext>
                </a:extLst>
              </a:tr>
            </a:tbl>
          </a:graphicData>
        </a:graphic>
      </p:graphicFrame>
    </p:spTree>
    <p:extLst>
      <p:ext uri="{BB962C8B-B14F-4D97-AF65-F5344CB8AC3E}">
        <p14:creationId xmlns:p14="http://schemas.microsoft.com/office/powerpoint/2010/main" val="3347227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Selectores Básicos</a:t>
            </a:r>
            <a:endParaRPr lang="es-MX" dirty="0"/>
          </a:p>
        </p:txBody>
      </p:sp>
      <p:sp>
        <p:nvSpPr>
          <p:cNvPr id="3" name="CuadroTexto 2"/>
          <p:cNvSpPr txBox="1"/>
          <p:nvPr/>
        </p:nvSpPr>
        <p:spPr>
          <a:xfrm>
            <a:off x="618564" y="3475196"/>
            <a:ext cx="1996059" cy="1446550"/>
          </a:xfrm>
          <a:prstGeom prst="rect">
            <a:avLst/>
          </a:prstGeom>
          <a:noFill/>
        </p:spPr>
        <p:txBody>
          <a:bodyPr wrap="none" rtlCol="0">
            <a:spAutoFit/>
          </a:bodyPr>
          <a:lstStyle/>
          <a:p>
            <a:r>
              <a:rPr lang="es-MX" sz="8800" dirty="0" smtClean="0"/>
              <a:t>#id</a:t>
            </a:r>
            <a:endParaRPr lang="es-MX" sz="8800" dirty="0"/>
          </a:p>
        </p:txBody>
      </p:sp>
      <p:sp>
        <p:nvSpPr>
          <p:cNvPr id="4" name="CuadroTexto 3"/>
          <p:cNvSpPr txBox="1"/>
          <p:nvPr/>
        </p:nvSpPr>
        <p:spPr>
          <a:xfrm>
            <a:off x="8260975" y="3454157"/>
            <a:ext cx="3395481" cy="1446550"/>
          </a:xfrm>
          <a:prstGeom prst="rect">
            <a:avLst/>
          </a:prstGeom>
          <a:noFill/>
        </p:spPr>
        <p:txBody>
          <a:bodyPr wrap="none" rtlCol="0">
            <a:spAutoFit/>
          </a:bodyPr>
          <a:lstStyle/>
          <a:p>
            <a:r>
              <a:rPr lang="es-MX" sz="8800" dirty="0" smtClean="0"/>
              <a:t>.clase</a:t>
            </a:r>
            <a:endParaRPr lang="es-MX" sz="8800" dirty="0"/>
          </a:p>
        </p:txBody>
      </p:sp>
      <p:sp>
        <p:nvSpPr>
          <p:cNvPr id="5" name="CuadroTexto 4"/>
          <p:cNvSpPr txBox="1"/>
          <p:nvPr/>
        </p:nvSpPr>
        <p:spPr>
          <a:xfrm>
            <a:off x="5727506" y="3367620"/>
            <a:ext cx="663964" cy="1446550"/>
          </a:xfrm>
          <a:prstGeom prst="rect">
            <a:avLst/>
          </a:prstGeom>
          <a:noFill/>
        </p:spPr>
        <p:txBody>
          <a:bodyPr wrap="none" rtlCol="0">
            <a:spAutoFit/>
          </a:bodyPr>
          <a:lstStyle/>
          <a:p>
            <a:r>
              <a:rPr lang="es-MX" sz="8800" dirty="0" smtClean="0"/>
              <a:t>*</a:t>
            </a:r>
            <a:endParaRPr lang="es-MX" sz="8800" dirty="0"/>
          </a:p>
        </p:txBody>
      </p:sp>
    </p:spTree>
    <p:extLst>
      <p:ext uri="{BB962C8B-B14F-4D97-AF65-F5344CB8AC3E}">
        <p14:creationId xmlns:p14="http://schemas.microsoft.com/office/powerpoint/2010/main" val="11286778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Botones</a:t>
            </a:r>
          </a:p>
        </p:txBody>
      </p:sp>
      <p:graphicFrame>
        <p:nvGraphicFramePr>
          <p:cNvPr id="4" name="Content Placeholder 3"/>
          <p:cNvGraphicFramePr>
            <a:graphicFrameLocks noGrp="1"/>
          </p:cNvGraphicFramePr>
          <p:nvPr>
            <p:ph idx="1"/>
            <p:extLst/>
          </p:nvPr>
        </p:nvGraphicFramePr>
        <p:xfrm>
          <a:off x="819150" y="2222500"/>
          <a:ext cx="10553700" cy="3931920"/>
        </p:xfrm>
        <a:graphic>
          <a:graphicData uri="http://schemas.openxmlformats.org/drawingml/2006/table">
            <a:tbl>
              <a:tblPr firstRow="1" bandRow="1">
                <a:tableStyleId>{5C22544A-7EE6-4342-B048-85BDC9FD1C3A}</a:tableStyleId>
              </a:tblPr>
              <a:tblGrid>
                <a:gridCol w="5276850">
                  <a:extLst>
                    <a:ext uri="{9D8B030D-6E8A-4147-A177-3AD203B41FA5}">
                      <a16:colId xmlns:a16="http://schemas.microsoft.com/office/drawing/2014/main" xmlns="" val="1799625784"/>
                    </a:ext>
                  </a:extLst>
                </a:gridCol>
                <a:gridCol w="5276850">
                  <a:extLst>
                    <a:ext uri="{9D8B030D-6E8A-4147-A177-3AD203B41FA5}">
                      <a16:colId xmlns:a16="http://schemas.microsoft.com/office/drawing/2014/main" xmlns="" val="1454904748"/>
                    </a:ext>
                  </a:extLst>
                </a:gridCol>
              </a:tblGrid>
              <a:tr h="370840">
                <a:tc>
                  <a:txBody>
                    <a:bodyPr/>
                    <a:lstStyle/>
                    <a:p>
                      <a:r>
                        <a:rPr lang="es-MX" b="0" dirty="0">
                          <a:latin typeface="Consolas" panose="020B0609020204030204" pitchFamily="49" charset="0"/>
                        </a:rPr>
                        <a:t>HTML</a:t>
                      </a:r>
                    </a:p>
                    <a:p>
                      <a:endParaRPr lang="es-MX" b="0" dirty="0">
                        <a:latin typeface="Consolas" panose="020B0609020204030204" pitchFamily="49" charset="0"/>
                      </a:endParaRPr>
                    </a:p>
                    <a:p>
                      <a:endParaRPr lang="en-US" b="0" dirty="0">
                        <a:latin typeface="Consolas" panose="020B0609020204030204" pitchFamily="49" charset="0"/>
                      </a:endParaRPr>
                    </a:p>
                    <a:p>
                      <a:r>
                        <a:rPr lang="en-US" b="0" dirty="0">
                          <a:latin typeface="Consolas" panose="020B0609020204030204" pitchFamily="49" charset="0"/>
                        </a:rPr>
                        <a:t>&lt;button&gt;Default Button&lt;/button&gt;</a:t>
                      </a:r>
                    </a:p>
                    <a:p>
                      <a:r>
                        <a:rPr lang="en-US" b="0" dirty="0">
                          <a:latin typeface="Consolas" panose="020B0609020204030204" pitchFamily="49" charset="0"/>
                        </a:rPr>
                        <a:t>&lt;a </a:t>
                      </a:r>
                      <a:r>
                        <a:rPr lang="en-US" b="0" dirty="0" err="1">
                          <a:latin typeface="Consolas" panose="020B0609020204030204" pitchFamily="49" charset="0"/>
                        </a:rPr>
                        <a:t>href</a:t>
                      </a:r>
                      <a:r>
                        <a:rPr lang="en-US" b="0" dirty="0">
                          <a:latin typeface="Consolas" panose="020B0609020204030204" pitchFamily="49" charset="0"/>
                        </a:rPr>
                        <a:t>="#" class="button"&gt;Link Button&lt;/a&gt;</a:t>
                      </a:r>
                    </a:p>
                    <a:p>
                      <a:r>
                        <a:rPr lang="en-US" b="0" dirty="0">
                          <a:latin typeface="Consolas" panose="020B0609020204030204" pitchFamily="49" charset="0"/>
                        </a:rPr>
                        <a:t>&lt;button class="button"&gt;Button&lt;/button&gt;</a:t>
                      </a:r>
                    </a:p>
                    <a:p>
                      <a:r>
                        <a:rPr lang="en-US" b="0" dirty="0">
                          <a:latin typeface="Consolas" panose="020B0609020204030204" pitchFamily="49" charset="0"/>
                        </a:rPr>
                        <a:t>&lt;input type="button" class="button" value="Input Button"&gt;</a:t>
                      </a:r>
                      <a:endParaRPr lang="es-MX" b="0" dirty="0">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tc>
                  <a:txBody>
                    <a:bodyPr/>
                    <a:lstStyle/>
                    <a:p>
                      <a:r>
                        <a:rPr lang="es-MX" b="0" i="1" dirty="0">
                          <a:latin typeface="Consolas" panose="020B0609020204030204" pitchFamily="49" charset="0"/>
                        </a:rPr>
                        <a:t>CSS</a:t>
                      </a:r>
                    </a:p>
                    <a:p>
                      <a:endParaRPr lang="es-MX" b="0" i="1" dirty="0">
                        <a:latin typeface="Consolas" panose="020B0609020204030204" pitchFamily="49" charset="0"/>
                      </a:endParaRPr>
                    </a:p>
                    <a:p>
                      <a:r>
                        <a:rPr lang="es-MX" b="0" i="1" dirty="0">
                          <a:latin typeface="Consolas" panose="020B0609020204030204" pitchFamily="49" charset="0"/>
                        </a:rPr>
                        <a:t>.</a:t>
                      </a:r>
                      <a:r>
                        <a:rPr lang="es-MX" b="0" i="1" dirty="0" err="1">
                          <a:latin typeface="Consolas" panose="020B0609020204030204" pitchFamily="49" charset="0"/>
                        </a:rPr>
                        <a:t>button</a:t>
                      </a:r>
                      <a:r>
                        <a:rPr lang="es-MX" b="0" i="1" dirty="0">
                          <a:latin typeface="Consolas" panose="020B0609020204030204" pitchFamily="49" charset="0"/>
                        </a:rPr>
                        <a:t> {</a:t>
                      </a:r>
                    </a:p>
                    <a:p>
                      <a:r>
                        <a:rPr lang="es-MX" b="0" i="1" dirty="0">
                          <a:latin typeface="Consolas" panose="020B0609020204030204" pitchFamily="49" charset="0"/>
                        </a:rPr>
                        <a:t>    </a:t>
                      </a:r>
                      <a:r>
                        <a:rPr lang="es-MX" b="0" i="1" dirty="0" err="1">
                          <a:latin typeface="Consolas" panose="020B0609020204030204" pitchFamily="49" charset="0"/>
                        </a:rPr>
                        <a:t>background</a:t>
                      </a:r>
                      <a:r>
                        <a:rPr lang="es-MX" b="0" i="1" dirty="0">
                          <a:latin typeface="Consolas" panose="020B0609020204030204" pitchFamily="49" charset="0"/>
                        </a:rPr>
                        <a:t>-color: #4CAF50;</a:t>
                      </a:r>
                    </a:p>
                    <a:p>
                      <a:r>
                        <a:rPr lang="es-MX" b="0" i="1" dirty="0">
                          <a:latin typeface="Consolas" panose="020B0609020204030204" pitchFamily="49" charset="0"/>
                        </a:rPr>
                        <a:t>    </a:t>
                      </a:r>
                      <a:r>
                        <a:rPr lang="es-MX" b="0" i="1" dirty="0" err="1">
                          <a:latin typeface="Consolas" panose="020B0609020204030204" pitchFamily="49" charset="0"/>
                        </a:rPr>
                        <a:t>border</a:t>
                      </a:r>
                      <a:r>
                        <a:rPr lang="es-MX" b="0" i="1" dirty="0">
                          <a:latin typeface="Consolas" panose="020B0609020204030204" pitchFamily="49" charset="0"/>
                        </a:rPr>
                        <a:t>: </a:t>
                      </a:r>
                      <a:r>
                        <a:rPr lang="es-MX" b="0" i="1" dirty="0" err="1">
                          <a:latin typeface="Consolas" panose="020B0609020204030204" pitchFamily="49" charset="0"/>
                        </a:rPr>
                        <a:t>none</a:t>
                      </a:r>
                      <a:r>
                        <a:rPr lang="es-MX" b="0" i="1" dirty="0">
                          <a:latin typeface="Consolas" panose="020B0609020204030204" pitchFamily="49" charset="0"/>
                        </a:rPr>
                        <a:t>;</a:t>
                      </a:r>
                    </a:p>
                    <a:p>
                      <a:r>
                        <a:rPr lang="es-MX" b="0" i="1" dirty="0">
                          <a:latin typeface="Consolas" panose="020B0609020204030204" pitchFamily="49" charset="0"/>
                        </a:rPr>
                        <a:t>    color: </a:t>
                      </a:r>
                      <a:r>
                        <a:rPr lang="es-MX" b="0" i="1" dirty="0" err="1">
                          <a:latin typeface="Consolas" panose="020B0609020204030204" pitchFamily="49" charset="0"/>
                        </a:rPr>
                        <a:t>white</a:t>
                      </a:r>
                      <a:r>
                        <a:rPr lang="es-MX" b="0" i="1" dirty="0">
                          <a:latin typeface="Consolas" panose="020B0609020204030204" pitchFamily="49" charset="0"/>
                        </a:rPr>
                        <a:t>;</a:t>
                      </a:r>
                    </a:p>
                    <a:p>
                      <a:r>
                        <a:rPr lang="es-MX" b="0" i="1" dirty="0">
                          <a:latin typeface="Consolas" panose="020B0609020204030204" pitchFamily="49" charset="0"/>
                        </a:rPr>
                        <a:t>    </a:t>
                      </a:r>
                      <a:r>
                        <a:rPr lang="es-MX" b="0" i="1" dirty="0" err="1">
                          <a:latin typeface="Consolas" panose="020B0609020204030204" pitchFamily="49" charset="0"/>
                        </a:rPr>
                        <a:t>padding</a:t>
                      </a:r>
                      <a:r>
                        <a:rPr lang="es-MX" b="0" i="1" dirty="0">
                          <a:latin typeface="Consolas" panose="020B0609020204030204" pitchFamily="49" charset="0"/>
                        </a:rPr>
                        <a:t>: 15px 32px;</a:t>
                      </a:r>
                    </a:p>
                    <a:p>
                      <a:r>
                        <a:rPr lang="es-MX" b="0" i="1" dirty="0">
                          <a:latin typeface="Consolas" panose="020B0609020204030204" pitchFamily="49" charset="0"/>
                        </a:rPr>
                        <a:t>    </a:t>
                      </a:r>
                      <a:r>
                        <a:rPr lang="es-MX" b="0" i="1" dirty="0" err="1">
                          <a:latin typeface="Consolas" panose="020B0609020204030204" pitchFamily="49" charset="0"/>
                        </a:rPr>
                        <a:t>text-align</a:t>
                      </a:r>
                      <a:r>
                        <a:rPr lang="es-MX" b="0" i="1" dirty="0">
                          <a:latin typeface="Consolas" panose="020B0609020204030204" pitchFamily="49" charset="0"/>
                        </a:rPr>
                        <a:t>: center;</a:t>
                      </a:r>
                    </a:p>
                    <a:p>
                      <a:r>
                        <a:rPr lang="es-MX" b="0" i="1" dirty="0">
                          <a:latin typeface="Consolas" panose="020B0609020204030204" pitchFamily="49" charset="0"/>
                        </a:rPr>
                        <a:t>    </a:t>
                      </a:r>
                      <a:r>
                        <a:rPr lang="es-MX" b="0" i="1" dirty="0" err="1">
                          <a:latin typeface="Consolas" panose="020B0609020204030204" pitchFamily="49" charset="0"/>
                        </a:rPr>
                        <a:t>text-decoration</a:t>
                      </a:r>
                      <a:r>
                        <a:rPr lang="es-MX" b="0" i="1" dirty="0">
                          <a:latin typeface="Consolas" panose="020B0609020204030204" pitchFamily="49" charset="0"/>
                        </a:rPr>
                        <a:t>: </a:t>
                      </a:r>
                      <a:r>
                        <a:rPr lang="es-MX" b="0" i="1" dirty="0" err="1">
                          <a:latin typeface="Consolas" panose="020B0609020204030204" pitchFamily="49" charset="0"/>
                        </a:rPr>
                        <a:t>none</a:t>
                      </a:r>
                      <a:r>
                        <a:rPr lang="es-MX" b="0" i="1" dirty="0">
                          <a:latin typeface="Consolas" panose="020B0609020204030204" pitchFamily="49" charset="0"/>
                        </a:rPr>
                        <a:t>;</a:t>
                      </a:r>
                    </a:p>
                    <a:p>
                      <a:r>
                        <a:rPr lang="es-MX" b="0" i="1" dirty="0">
                          <a:latin typeface="Consolas" panose="020B0609020204030204" pitchFamily="49" charset="0"/>
                        </a:rPr>
                        <a:t>    </a:t>
                      </a:r>
                      <a:r>
                        <a:rPr lang="es-MX" b="0" i="1" dirty="0" err="1">
                          <a:latin typeface="Consolas" panose="020B0609020204030204" pitchFamily="49" charset="0"/>
                        </a:rPr>
                        <a:t>display</a:t>
                      </a:r>
                      <a:r>
                        <a:rPr lang="es-MX" b="0" i="1" dirty="0">
                          <a:latin typeface="Consolas" panose="020B0609020204030204" pitchFamily="49" charset="0"/>
                        </a:rPr>
                        <a:t>: </a:t>
                      </a:r>
                      <a:r>
                        <a:rPr lang="es-MX" b="0" i="1" dirty="0" err="1">
                          <a:latin typeface="Consolas" panose="020B0609020204030204" pitchFamily="49" charset="0"/>
                        </a:rPr>
                        <a:t>inline</a:t>
                      </a:r>
                      <a:r>
                        <a:rPr lang="es-MX" b="0" i="1" dirty="0">
                          <a:latin typeface="Consolas" panose="020B0609020204030204" pitchFamily="49" charset="0"/>
                        </a:rPr>
                        <a:t>-block;</a:t>
                      </a:r>
                    </a:p>
                    <a:p>
                      <a:r>
                        <a:rPr lang="es-MX" b="0" i="1" dirty="0">
                          <a:latin typeface="Consolas" panose="020B0609020204030204" pitchFamily="49" charset="0"/>
                        </a:rPr>
                        <a:t>    </a:t>
                      </a:r>
                      <a:r>
                        <a:rPr lang="es-MX" b="0" i="1" dirty="0" err="1">
                          <a:latin typeface="Consolas" panose="020B0609020204030204" pitchFamily="49" charset="0"/>
                        </a:rPr>
                        <a:t>font-size</a:t>
                      </a:r>
                      <a:r>
                        <a:rPr lang="es-MX" b="0" i="1" dirty="0">
                          <a:latin typeface="Consolas" panose="020B0609020204030204" pitchFamily="49" charset="0"/>
                        </a:rPr>
                        <a:t>: 16px;</a:t>
                      </a:r>
                    </a:p>
                    <a:p>
                      <a:r>
                        <a:rPr lang="es-MX" b="0" i="1" dirty="0">
                          <a:latin typeface="Consolas" panose="020B0609020204030204" pitchFamily="49" charset="0"/>
                        </a:rPr>
                        <a:t>    </a:t>
                      </a:r>
                      <a:r>
                        <a:rPr lang="es-MX" b="0" i="1" dirty="0" err="1">
                          <a:latin typeface="Consolas" panose="020B0609020204030204" pitchFamily="49" charset="0"/>
                        </a:rPr>
                        <a:t>margin</a:t>
                      </a:r>
                      <a:r>
                        <a:rPr lang="es-MX" b="0" i="1" dirty="0">
                          <a:latin typeface="Consolas" panose="020B0609020204030204" pitchFamily="49" charset="0"/>
                        </a:rPr>
                        <a:t>: 4px 2px;</a:t>
                      </a:r>
                    </a:p>
                    <a:p>
                      <a:r>
                        <a:rPr lang="es-MX" b="0" i="1" dirty="0">
                          <a:latin typeface="Consolas" panose="020B0609020204030204" pitchFamily="49" charset="0"/>
                        </a:rPr>
                        <a:t>    cursor: pointer;</a:t>
                      </a:r>
                    </a:p>
                    <a:p>
                      <a:r>
                        <a:rPr lang="es-MX" b="0" i="1" dirty="0">
                          <a:latin typeface="Consolas" panose="020B0609020204030204" pitchFamily="49" charset="0"/>
                        </a:rPr>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extLst>
                  <a:ext uri="{0D108BD9-81ED-4DB2-BD59-A6C34878D82A}">
                    <a16:rowId xmlns:a16="http://schemas.microsoft.com/office/drawing/2014/main" xmlns="" val="1632745673"/>
                  </a:ext>
                </a:extLst>
              </a:tr>
            </a:tbl>
          </a:graphicData>
        </a:graphic>
      </p:graphicFrame>
      <p:pic>
        <p:nvPicPr>
          <p:cNvPr id="5" name="Picture 4"/>
          <p:cNvPicPr>
            <a:picLocks noChangeAspect="1"/>
          </p:cNvPicPr>
          <p:nvPr/>
        </p:nvPicPr>
        <p:blipFill rotWithShape="1">
          <a:blip r:embed="rId2"/>
          <a:srcRect l="50204" t="39357" r="10393" b="53759"/>
          <a:stretch/>
        </p:blipFill>
        <p:spPr>
          <a:xfrm>
            <a:off x="810000" y="5213516"/>
            <a:ext cx="5126776" cy="503582"/>
          </a:xfrm>
          <a:prstGeom prst="rect">
            <a:avLst/>
          </a:prstGeom>
        </p:spPr>
      </p:pic>
    </p:spTree>
    <p:extLst>
      <p:ext uri="{BB962C8B-B14F-4D97-AF65-F5344CB8AC3E}">
        <p14:creationId xmlns:p14="http://schemas.microsoft.com/office/powerpoint/2010/main" val="167566918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Botones: Colores</a:t>
            </a:r>
          </a:p>
        </p:txBody>
      </p:sp>
      <p:graphicFrame>
        <p:nvGraphicFramePr>
          <p:cNvPr id="5" name="Content Placeholder 4"/>
          <p:cNvGraphicFramePr>
            <a:graphicFrameLocks noGrp="1"/>
          </p:cNvGraphicFramePr>
          <p:nvPr>
            <p:ph idx="1"/>
            <p:extLst/>
          </p:nvPr>
        </p:nvGraphicFramePr>
        <p:xfrm>
          <a:off x="819150" y="2222500"/>
          <a:ext cx="10553700" cy="3108960"/>
        </p:xfrm>
        <a:graphic>
          <a:graphicData uri="http://schemas.openxmlformats.org/drawingml/2006/table">
            <a:tbl>
              <a:tblPr firstRow="1" bandRow="1">
                <a:tableStyleId>{5C22544A-7EE6-4342-B048-85BDC9FD1C3A}</a:tableStyleId>
              </a:tblPr>
              <a:tblGrid>
                <a:gridCol w="5276850">
                  <a:extLst>
                    <a:ext uri="{9D8B030D-6E8A-4147-A177-3AD203B41FA5}">
                      <a16:colId xmlns:a16="http://schemas.microsoft.com/office/drawing/2014/main" xmlns="" val="2448215242"/>
                    </a:ext>
                  </a:extLst>
                </a:gridCol>
                <a:gridCol w="5276850">
                  <a:extLst>
                    <a:ext uri="{9D8B030D-6E8A-4147-A177-3AD203B41FA5}">
                      <a16:colId xmlns:a16="http://schemas.microsoft.com/office/drawing/2014/main" xmlns="" val="1085655701"/>
                    </a:ext>
                  </a:extLst>
                </a:gridCol>
              </a:tblGrid>
              <a:tr h="370840">
                <a:tc>
                  <a:txBody>
                    <a:bodyPr/>
                    <a:lstStyle/>
                    <a:p>
                      <a:r>
                        <a:rPr lang="es-MX" b="0" dirty="0"/>
                        <a:t>HTML</a:t>
                      </a:r>
                    </a:p>
                    <a:p>
                      <a:endParaRPr lang="es-MX" b="0" dirty="0"/>
                    </a:p>
                    <a:p>
                      <a:r>
                        <a:rPr lang="en-US" b="0" dirty="0"/>
                        <a:t>&lt;button class="button"&gt;Green&lt;/button&gt;</a:t>
                      </a:r>
                    </a:p>
                    <a:p>
                      <a:r>
                        <a:rPr lang="en-US" b="0" dirty="0"/>
                        <a:t>&lt;button class="button button2"&gt;Blue&lt;/button&gt;</a:t>
                      </a:r>
                    </a:p>
                    <a:p>
                      <a:r>
                        <a:rPr lang="en-US" b="0" dirty="0"/>
                        <a:t>&lt;button class="button button3"&gt;Red&lt;/button&gt;</a:t>
                      </a:r>
                    </a:p>
                    <a:p>
                      <a:r>
                        <a:rPr lang="en-US" b="0" dirty="0"/>
                        <a:t>&lt;button class="button button4"&gt;Gray&lt;/button&gt;</a:t>
                      </a:r>
                    </a:p>
                    <a:p>
                      <a:r>
                        <a:rPr lang="en-US" b="0" dirty="0"/>
                        <a:t>&lt;button class="button button5"&gt;Black&lt;/button&gt;</a:t>
                      </a:r>
                      <a:endParaRPr lang="es-MX" b="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tc>
                  <a:txBody>
                    <a:bodyPr/>
                    <a:lstStyle/>
                    <a:p>
                      <a:endParaRPr lang="es-MX" b="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extLst>
                  <a:ext uri="{0D108BD9-81ED-4DB2-BD59-A6C34878D82A}">
                    <a16:rowId xmlns:a16="http://schemas.microsoft.com/office/drawing/2014/main" xmlns="" val="2046494351"/>
                  </a:ext>
                </a:extLst>
              </a:tr>
            </a:tbl>
          </a:graphicData>
        </a:graphic>
      </p:graphicFrame>
      <p:pic>
        <p:nvPicPr>
          <p:cNvPr id="4" name="Picture 3"/>
          <p:cNvPicPr>
            <a:picLocks noChangeAspect="1"/>
          </p:cNvPicPr>
          <p:nvPr/>
        </p:nvPicPr>
        <p:blipFill rotWithShape="1">
          <a:blip r:embed="rId2"/>
          <a:srcRect l="17203" t="35734" r="43379" b="57019"/>
          <a:stretch/>
        </p:blipFill>
        <p:spPr>
          <a:xfrm>
            <a:off x="3710609" y="6003234"/>
            <a:ext cx="5128592" cy="530088"/>
          </a:xfrm>
          <a:prstGeom prst="rect">
            <a:avLst/>
          </a:prstGeom>
        </p:spPr>
      </p:pic>
    </p:spTree>
    <p:extLst>
      <p:ext uri="{BB962C8B-B14F-4D97-AF65-F5344CB8AC3E}">
        <p14:creationId xmlns:p14="http://schemas.microsoft.com/office/powerpoint/2010/main" val="118481038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Botones: Colores	</a:t>
            </a:r>
          </a:p>
        </p:txBody>
      </p:sp>
      <p:graphicFrame>
        <p:nvGraphicFramePr>
          <p:cNvPr id="4" name="Content Placeholder 3"/>
          <p:cNvGraphicFramePr>
            <a:graphicFrameLocks noGrp="1"/>
          </p:cNvGraphicFramePr>
          <p:nvPr>
            <p:ph idx="1"/>
            <p:extLst/>
          </p:nvPr>
        </p:nvGraphicFramePr>
        <p:xfrm>
          <a:off x="819150" y="2222500"/>
          <a:ext cx="10553700" cy="4480560"/>
        </p:xfrm>
        <a:graphic>
          <a:graphicData uri="http://schemas.openxmlformats.org/drawingml/2006/table">
            <a:tbl>
              <a:tblPr firstRow="1" bandRow="1">
                <a:tableStyleId>{5C22544A-7EE6-4342-B048-85BDC9FD1C3A}</a:tableStyleId>
              </a:tblPr>
              <a:tblGrid>
                <a:gridCol w="5276850">
                  <a:extLst>
                    <a:ext uri="{9D8B030D-6E8A-4147-A177-3AD203B41FA5}">
                      <a16:colId xmlns:a16="http://schemas.microsoft.com/office/drawing/2014/main" xmlns="" val="3294229109"/>
                    </a:ext>
                  </a:extLst>
                </a:gridCol>
                <a:gridCol w="5276850">
                  <a:extLst>
                    <a:ext uri="{9D8B030D-6E8A-4147-A177-3AD203B41FA5}">
                      <a16:colId xmlns:a16="http://schemas.microsoft.com/office/drawing/2014/main" xmlns="" val="1996458221"/>
                    </a:ext>
                  </a:extLst>
                </a:gridCol>
              </a:tblGrid>
              <a:tr h="370840">
                <a:tc>
                  <a:txBody>
                    <a:bodyPr/>
                    <a:lstStyle/>
                    <a:p>
                      <a:r>
                        <a:rPr lang="es-MX" b="0" i="1" dirty="0">
                          <a:latin typeface="Consolas" panose="020B0609020204030204" pitchFamily="49" charset="0"/>
                        </a:rPr>
                        <a:t>CSS</a:t>
                      </a:r>
                    </a:p>
                    <a:p>
                      <a:endParaRPr lang="es-MX" b="0" i="1" dirty="0">
                        <a:latin typeface="Consolas" panose="020B0609020204030204" pitchFamily="49" charset="0"/>
                      </a:endParaRPr>
                    </a:p>
                    <a:p>
                      <a:r>
                        <a:rPr lang="es-MX" b="0" i="1" dirty="0">
                          <a:latin typeface="Consolas" panose="020B0609020204030204" pitchFamily="49" charset="0"/>
                        </a:rPr>
                        <a:t>.</a:t>
                      </a:r>
                      <a:r>
                        <a:rPr lang="es-MX" b="0" i="1" dirty="0" err="1">
                          <a:latin typeface="Consolas" panose="020B0609020204030204" pitchFamily="49" charset="0"/>
                        </a:rPr>
                        <a:t>button</a:t>
                      </a:r>
                      <a:r>
                        <a:rPr lang="es-MX" b="0" i="1" dirty="0">
                          <a:latin typeface="Consolas" panose="020B0609020204030204" pitchFamily="49" charset="0"/>
                        </a:rPr>
                        <a:t> {</a:t>
                      </a:r>
                    </a:p>
                    <a:p>
                      <a:r>
                        <a:rPr lang="es-MX" b="0" i="1" dirty="0">
                          <a:latin typeface="Consolas" panose="020B0609020204030204" pitchFamily="49" charset="0"/>
                        </a:rPr>
                        <a:t>    </a:t>
                      </a:r>
                      <a:r>
                        <a:rPr lang="es-MX" b="0" i="1" dirty="0" err="1">
                          <a:latin typeface="Consolas" panose="020B0609020204030204" pitchFamily="49" charset="0"/>
                        </a:rPr>
                        <a:t>background</a:t>
                      </a:r>
                      <a:r>
                        <a:rPr lang="es-MX" b="0" i="1" dirty="0">
                          <a:latin typeface="Consolas" panose="020B0609020204030204" pitchFamily="49" charset="0"/>
                        </a:rPr>
                        <a:t>-color: #4CAF50; /* Green */</a:t>
                      </a:r>
                    </a:p>
                    <a:p>
                      <a:r>
                        <a:rPr lang="es-MX" b="0" i="1" dirty="0">
                          <a:latin typeface="Consolas" panose="020B0609020204030204" pitchFamily="49" charset="0"/>
                        </a:rPr>
                        <a:t>    </a:t>
                      </a:r>
                      <a:r>
                        <a:rPr lang="es-MX" b="0" i="1" dirty="0" err="1">
                          <a:latin typeface="Consolas" panose="020B0609020204030204" pitchFamily="49" charset="0"/>
                        </a:rPr>
                        <a:t>border</a:t>
                      </a:r>
                      <a:r>
                        <a:rPr lang="es-MX" b="0" i="1" dirty="0">
                          <a:latin typeface="Consolas" panose="020B0609020204030204" pitchFamily="49" charset="0"/>
                        </a:rPr>
                        <a:t>: </a:t>
                      </a:r>
                      <a:r>
                        <a:rPr lang="es-MX" b="0" i="1" dirty="0" err="1">
                          <a:latin typeface="Consolas" panose="020B0609020204030204" pitchFamily="49" charset="0"/>
                        </a:rPr>
                        <a:t>none</a:t>
                      </a:r>
                      <a:r>
                        <a:rPr lang="es-MX" b="0" i="1" dirty="0">
                          <a:latin typeface="Consolas" panose="020B0609020204030204" pitchFamily="49" charset="0"/>
                        </a:rPr>
                        <a:t>;</a:t>
                      </a:r>
                    </a:p>
                    <a:p>
                      <a:r>
                        <a:rPr lang="es-MX" b="0" i="1" dirty="0">
                          <a:latin typeface="Consolas" panose="020B0609020204030204" pitchFamily="49" charset="0"/>
                        </a:rPr>
                        <a:t>    color: </a:t>
                      </a:r>
                      <a:r>
                        <a:rPr lang="es-MX" b="0" i="1" dirty="0" err="1">
                          <a:latin typeface="Consolas" panose="020B0609020204030204" pitchFamily="49" charset="0"/>
                        </a:rPr>
                        <a:t>white</a:t>
                      </a:r>
                      <a:r>
                        <a:rPr lang="es-MX" b="0" i="1" dirty="0">
                          <a:latin typeface="Consolas" panose="020B0609020204030204" pitchFamily="49" charset="0"/>
                        </a:rPr>
                        <a:t>;</a:t>
                      </a:r>
                    </a:p>
                    <a:p>
                      <a:r>
                        <a:rPr lang="es-MX" b="0" i="1" dirty="0">
                          <a:latin typeface="Consolas" panose="020B0609020204030204" pitchFamily="49" charset="0"/>
                        </a:rPr>
                        <a:t>    </a:t>
                      </a:r>
                      <a:r>
                        <a:rPr lang="es-MX" b="0" i="1" dirty="0" err="1">
                          <a:latin typeface="Consolas" panose="020B0609020204030204" pitchFamily="49" charset="0"/>
                        </a:rPr>
                        <a:t>padding</a:t>
                      </a:r>
                      <a:r>
                        <a:rPr lang="es-MX" b="0" i="1" dirty="0">
                          <a:latin typeface="Consolas" panose="020B0609020204030204" pitchFamily="49" charset="0"/>
                        </a:rPr>
                        <a:t>: 15px 32px;</a:t>
                      </a:r>
                    </a:p>
                    <a:p>
                      <a:r>
                        <a:rPr lang="es-MX" b="0" i="1" dirty="0">
                          <a:latin typeface="Consolas" panose="020B0609020204030204" pitchFamily="49" charset="0"/>
                        </a:rPr>
                        <a:t>    </a:t>
                      </a:r>
                      <a:r>
                        <a:rPr lang="es-MX" b="0" i="1" dirty="0" err="1">
                          <a:latin typeface="Consolas" panose="020B0609020204030204" pitchFamily="49" charset="0"/>
                        </a:rPr>
                        <a:t>text-align</a:t>
                      </a:r>
                      <a:r>
                        <a:rPr lang="es-MX" b="0" i="1" dirty="0">
                          <a:latin typeface="Consolas" panose="020B0609020204030204" pitchFamily="49" charset="0"/>
                        </a:rPr>
                        <a:t>: center;</a:t>
                      </a:r>
                    </a:p>
                    <a:p>
                      <a:r>
                        <a:rPr lang="es-MX" b="0" i="1" dirty="0">
                          <a:latin typeface="Consolas" panose="020B0609020204030204" pitchFamily="49" charset="0"/>
                        </a:rPr>
                        <a:t>    </a:t>
                      </a:r>
                      <a:r>
                        <a:rPr lang="es-MX" b="0" i="1" dirty="0" err="1">
                          <a:latin typeface="Consolas" panose="020B0609020204030204" pitchFamily="49" charset="0"/>
                        </a:rPr>
                        <a:t>text-decoration</a:t>
                      </a:r>
                      <a:r>
                        <a:rPr lang="es-MX" b="0" i="1" dirty="0">
                          <a:latin typeface="Consolas" panose="020B0609020204030204" pitchFamily="49" charset="0"/>
                        </a:rPr>
                        <a:t>: </a:t>
                      </a:r>
                      <a:r>
                        <a:rPr lang="es-MX" b="0" i="1" dirty="0" err="1">
                          <a:latin typeface="Consolas" panose="020B0609020204030204" pitchFamily="49" charset="0"/>
                        </a:rPr>
                        <a:t>none</a:t>
                      </a:r>
                      <a:r>
                        <a:rPr lang="es-MX" b="0" i="1" dirty="0">
                          <a:latin typeface="Consolas" panose="020B0609020204030204" pitchFamily="49" charset="0"/>
                        </a:rPr>
                        <a:t>;</a:t>
                      </a:r>
                    </a:p>
                    <a:p>
                      <a:r>
                        <a:rPr lang="es-MX" b="0" i="1" dirty="0">
                          <a:latin typeface="Consolas" panose="020B0609020204030204" pitchFamily="49" charset="0"/>
                        </a:rPr>
                        <a:t>    </a:t>
                      </a:r>
                      <a:r>
                        <a:rPr lang="es-MX" b="0" i="1" dirty="0" err="1">
                          <a:latin typeface="Consolas" panose="020B0609020204030204" pitchFamily="49" charset="0"/>
                        </a:rPr>
                        <a:t>display</a:t>
                      </a:r>
                      <a:r>
                        <a:rPr lang="es-MX" b="0" i="1" dirty="0">
                          <a:latin typeface="Consolas" panose="020B0609020204030204" pitchFamily="49" charset="0"/>
                        </a:rPr>
                        <a:t>: </a:t>
                      </a:r>
                      <a:r>
                        <a:rPr lang="es-MX" b="0" i="1" dirty="0" err="1">
                          <a:latin typeface="Consolas" panose="020B0609020204030204" pitchFamily="49" charset="0"/>
                        </a:rPr>
                        <a:t>inline</a:t>
                      </a:r>
                      <a:r>
                        <a:rPr lang="es-MX" b="0" i="1" dirty="0">
                          <a:latin typeface="Consolas" panose="020B0609020204030204" pitchFamily="49" charset="0"/>
                        </a:rPr>
                        <a:t>-block;</a:t>
                      </a:r>
                    </a:p>
                    <a:p>
                      <a:r>
                        <a:rPr lang="es-MX" b="0" i="1" dirty="0">
                          <a:latin typeface="Consolas" panose="020B0609020204030204" pitchFamily="49" charset="0"/>
                        </a:rPr>
                        <a:t>    </a:t>
                      </a:r>
                      <a:r>
                        <a:rPr lang="es-MX" b="0" i="1" dirty="0" err="1">
                          <a:latin typeface="Consolas" panose="020B0609020204030204" pitchFamily="49" charset="0"/>
                        </a:rPr>
                        <a:t>font-size</a:t>
                      </a:r>
                      <a:r>
                        <a:rPr lang="es-MX" b="0" i="1" dirty="0">
                          <a:latin typeface="Consolas" panose="020B0609020204030204" pitchFamily="49" charset="0"/>
                        </a:rPr>
                        <a:t>: 16px;</a:t>
                      </a:r>
                    </a:p>
                    <a:p>
                      <a:r>
                        <a:rPr lang="es-MX" b="0" i="1" dirty="0">
                          <a:latin typeface="Consolas" panose="020B0609020204030204" pitchFamily="49" charset="0"/>
                        </a:rPr>
                        <a:t>    </a:t>
                      </a:r>
                      <a:r>
                        <a:rPr lang="es-MX" b="0" i="1" dirty="0" err="1">
                          <a:latin typeface="Consolas" panose="020B0609020204030204" pitchFamily="49" charset="0"/>
                        </a:rPr>
                        <a:t>margin</a:t>
                      </a:r>
                      <a:r>
                        <a:rPr lang="es-MX" b="0" i="1" dirty="0">
                          <a:latin typeface="Consolas" panose="020B0609020204030204" pitchFamily="49" charset="0"/>
                        </a:rPr>
                        <a:t>: 4px 2px;</a:t>
                      </a:r>
                    </a:p>
                    <a:p>
                      <a:r>
                        <a:rPr lang="es-MX" b="0" i="1" dirty="0">
                          <a:latin typeface="Consolas" panose="020B0609020204030204" pitchFamily="49" charset="0"/>
                        </a:rPr>
                        <a:t>    cursor: pointer;</a:t>
                      </a:r>
                    </a:p>
                    <a:p>
                      <a:r>
                        <a:rPr lang="es-MX" b="0" i="1" dirty="0">
                          <a:latin typeface="Consolas" panose="020B0609020204030204" pitchFamily="49" charset="0"/>
                        </a:rPr>
                        <a:t>}</a:t>
                      </a:r>
                    </a:p>
                    <a:p>
                      <a:endParaRPr lang="es-MX" b="0" i="1" dirty="0">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tc>
                  <a:txBody>
                    <a:bodyPr/>
                    <a:lstStyle/>
                    <a:p>
                      <a:endParaRPr lang="es-MX" b="0" i="1" dirty="0">
                        <a:latin typeface="Consolas" panose="020B0609020204030204" pitchFamily="49" charset="0"/>
                      </a:endParaRPr>
                    </a:p>
                    <a:p>
                      <a:r>
                        <a:rPr lang="es-MX" b="0" i="1" dirty="0">
                          <a:latin typeface="Consolas" panose="020B0609020204030204" pitchFamily="49" charset="0"/>
                        </a:rPr>
                        <a:t>.button2 {</a:t>
                      </a:r>
                      <a:r>
                        <a:rPr lang="es-MX" b="0" i="1" dirty="0" err="1">
                          <a:latin typeface="Consolas" panose="020B0609020204030204" pitchFamily="49" charset="0"/>
                        </a:rPr>
                        <a:t>background</a:t>
                      </a:r>
                      <a:r>
                        <a:rPr lang="es-MX" b="0" i="1" dirty="0">
                          <a:latin typeface="Consolas" panose="020B0609020204030204" pitchFamily="49" charset="0"/>
                        </a:rPr>
                        <a:t>-color: #008CBA;} /* Blue */</a:t>
                      </a:r>
                    </a:p>
                    <a:p>
                      <a:r>
                        <a:rPr lang="es-MX" b="0" i="1" dirty="0">
                          <a:latin typeface="Consolas" panose="020B0609020204030204" pitchFamily="49" charset="0"/>
                        </a:rPr>
                        <a:t>.button3 {</a:t>
                      </a:r>
                      <a:r>
                        <a:rPr lang="es-MX" b="0" i="1" dirty="0" err="1">
                          <a:latin typeface="Consolas" panose="020B0609020204030204" pitchFamily="49" charset="0"/>
                        </a:rPr>
                        <a:t>background</a:t>
                      </a:r>
                      <a:r>
                        <a:rPr lang="es-MX" b="0" i="1" dirty="0">
                          <a:latin typeface="Consolas" panose="020B0609020204030204" pitchFamily="49" charset="0"/>
                        </a:rPr>
                        <a:t>-color: #f44336;} /* Red */ </a:t>
                      </a:r>
                    </a:p>
                    <a:p>
                      <a:r>
                        <a:rPr lang="es-MX" b="0" i="1" dirty="0">
                          <a:latin typeface="Consolas" panose="020B0609020204030204" pitchFamily="49" charset="0"/>
                        </a:rPr>
                        <a:t>.button4 {</a:t>
                      </a:r>
                      <a:r>
                        <a:rPr lang="es-MX" b="0" i="1" dirty="0" err="1">
                          <a:latin typeface="Consolas" panose="020B0609020204030204" pitchFamily="49" charset="0"/>
                        </a:rPr>
                        <a:t>background</a:t>
                      </a:r>
                      <a:r>
                        <a:rPr lang="es-MX" b="0" i="1" dirty="0">
                          <a:latin typeface="Consolas" panose="020B0609020204030204" pitchFamily="49" charset="0"/>
                        </a:rPr>
                        <a:t>-color: #e7e7e7; color: </a:t>
                      </a:r>
                      <a:r>
                        <a:rPr lang="es-MX" b="0" i="1" dirty="0" err="1">
                          <a:latin typeface="Consolas" panose="020B0609020204030204" pitchFamily="49" charset="0"/>
                        </a:rPr>
                        <a:t>black</a:t>
                      </a:r>
                      <a:r>
                        <a:rPr lang="es-MX" b="0" i="1" dirty="0">
                          <a:latin typeface="Consolas" panose="020B0609020204030204" pitchFamily="49" charset="0"/>
                        </a:rPr>
                        <a:t>;} /* Gray */ </a:t>
                      </a:r>
                    </a:p>
                    <a:p>
                      <a:r>
                        <a:rPr lang="es-MX" b="0" i="1" dirty="0">
                          <a:latin typeface="Consolas" panose="020B0609020204030204" pitchFamily="49" charset="0"/>
                        </a:rPr>
                        <a:t>.button5 {</a:t>
                      </a:r>
                      <a:r>
                        <a:rPr lang="es-MX" b="0" i="1" dirty="0" err="1">
                          <a:latin typeface="Consolas" panose="020B0609020204030204" pitchFamily="49" charset="0"/>
                        </a:rPr>
                        <a:t>background</a:t>
                      </a:r>
                      <a:r>
                        <a:rPr lang="es-MX" b="0" i="1" dirty="0">
                          <a:latin typeface="Consolas" panose="020B0609020204030204" pitchFamily="49" charset="0"/>
                        </a:rPr>
                        <a:t>-color: #555555;} /* Black */</a:t>
                      </a:r>
                    </a:p>
                    <a:p>
                      <a:endParaRPr lang="es-MX" b="0" i="1" dirty="0">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extLst>
                  <a:ext uri="{0D108BD9-81ED-4DB2-BD59-A6C34878D82A}">
                    <a16:rowId xmlns:a16="http://schemas.microsoft.com/office/drawing/2014/main" xmlns="" val="1926582602"/>
                  </a:ext>
                </a:extLst>
              </a:tr>
            </a:tbl>
          </a:graphicData>
        </a:graphic>
      </p:graphicFrame>
    </p:spTree>
    <p:extLst>
      <p:ext uri="{BB962C8B-B14F-4D97-AF65-F5344CB8AC3E}">
        <p14:creationId xmlns:p14="http://schemas.microsoft.com/office/powerpoint/2010/main" val="290684060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Botones: </a:t>
            </a:r>
            <a:r>
              <a:rPr lang="es-MX" dirty="0" err="1"/>
              <a:t>Sizes</a:t>
            </a:r>
            <a:endParaRPr lang="es-MX" dirty="0"/>
          </a:p>
        </p:txBody>
      </p:sp>
      <p:graphicFrame>
        <p:nvGraphicFramePr>
          <p:cNvPr id="4" name="Content Placeholder 3"/>
          <p:cNvGraphicFramePr>
            <a:graphicFrameLocks noGrp="1"/>
          </p:cNvGraphicFramePr>
          <p:nvPr>
            <p:ph idx="1"/>
            <p:extLst/>
          </p:nvPr>
        </p:nvGraphicFramePr>
        <p:xfrm>
          <a:off x="819150" y="2222500"/>
          <a:ext cx="10553700" cy="4206240"/>
        </p:xfrm>
        <a:graphic>
          <a:graphicData uri="http://schemas.openxmlformats.org/drawingml/2006/table">
            <a:tbl>
              <a:tblPr firstRow="1" bandRow="1">
                <a:tableStyleId>{5C22544A-7EE6-4342-B048-85BDC9FD1C3A}</a:tableStyleId>
              </a:tblPr>
              <a:tblGrid>
                <a:gridCol w="5276850">
                  <a:extLst>
                    <a:ext uri="{9D8B030D-6E8A-4147-A177-3AD203B41FA5}">
                      <a16:colId xmlns:a16="http://schemas.microsoft.com/office/drawing/2014/main" xmlns="" val="3763394416"/>
                    </a:ext>
                  </a:extLst>
                </a:gridCol>
                <a:gridCol w="5276850">
                  <a:extLst>
                    <a:ext uri="{9D8B030D-6E8A-4147-A177-3AD203B41FA5}">
                      <a16:colId xmlns:a16="http://schemas.microsoft.com/office/drawing/2014/main" xmlns="" val="3419566057"/>
                    </a:ext>
                  </a:extLst>
                </a:gridCol>
              </a:tblGrid>
              <a:tr h="370840">
                <a:tc>
                  <a:txBody>
                    <a:bodyPr/>
                    <a:lstStyle/>
                    <a:p>
                      <a:r>
                        <a:rPr lang="es-MX" b="0" dirty="0">
                          <a:latin typeface="Consolas" panose="020B0609020204030204" pitchFamily="49" charset="0"/>
                        </a:rPr>
                        <a:t>HTML</a:t>
                      </a:r>
                    </a:p>
                    <a:p>
                      <a:endParaRPr lang="es-MX" b="0" dirty="0">
                        <a:latin typeface="Consolas" panose="020B0609020204030204" pitchFamily="49" charset="0"/>
                      </a:endParaRPr>
                    </a:p>
                    <a:p>
                      <a:r>
                        <a:rPr lang="es-MX" b="0" dirty="0">
                          <a:latin typeface="Consolas" panose="020B0609020204030204" pitchFamily="49" charset="0"/>
                        </a:rPr>
                        <a:t>&lt;</a:t>
                      </a:r>
                      <a:r>
                        <a:rPr lang="es-MX" b="0" dirty="0" err="1">
                          <a:latin typeface="Consolas" panose="020B0609020204030204" pitchFamily="49" charset="0"/>
                        </a:rPr>
                        <a:t>button</a:t>
                      </a:r>
                      <a:r>
                        <a:rPr lang="es-MX" b="0" dirty="0">
                          <a:latin typeface="Consolas" panose="020B0609020204030204" pitchFamily="49" charset="0"/>
                        </a:rPr>
                        <a:t> </a:t>
                      </a:r>
                      <a:r>
                        <a:rPr lang="es-MX" b="0" dirty="0" err="1">
                          <a:latin typeface="Consolas" panose="020B0609020204030204" pitchFamily="49" charset="0"/>
                        </a:rPr>
                        <a:t>class</a:t>
                      </a:r>
                      <a:r>
                        <a:rPr lang="es-MX" b="0" dirty="0">
                          <a:latin typeface="Consolas" panose="020B0609020204030204" pitchFamily="49" charset="0"/>
                        </a:rPr>
                        <a:t>="</a:t>
                      </a:r>
                      <a:r>
                        <a:rPr lang="es-MX" b="0" dirty="0" err="1">
                          <a:latin typeface="Consolas" panose="020B0609020204030204" pitchFamily="49" charset="0"/>
                        </a:rPr>
                        <a:t>button</a:t>
                      </a:r>
                      <a:r>
                        <a:rPr lang="es-MX" b="0" dirty="0">
                          <a:latin typeface="Consolas" panose="020B0609020204030204" pitchFamily="49" charset="0"/>
                        </a:rPr>
                        <a:t> button1"&gt;10px&lt;/</a:t>
                      </a:r>
                      <a:r>
                        <a:rPr lang="es-MX" b="0" dirty="0" err="1">
                          <a:latin typeface="Consolas" panose="020B0609020204030204" pitchFamily="49" charset="0"/>
                        </a:rPr>
                        <a:t>button</a:t>
                      </a:r>
                      <a:r>
                        <a:rPr lang="es-MX" b="0" dirty="0">
                          <a:latin typeface="Consolas" panose="020B0609020204030204" pitchFamily="49" charset="0"/>
                        </a:rPr>
                        <a:t>&gt;</a:t>
                      </a:r>
                    </a:p>
                    <a:p>
                      <a:r>
                        <a:rPr lang="es-MX" b="0" dirty="0">
                          <a:latin typeface="Consolas" panose="020B0609020204030204" pitchFamily="49" charset="0"/>
                        </a:rPr>
                        <a:t>&lt;</a:t>
                      </a:r>
                      <a:r>
                        <a:rPr lang="es-MX" b="0" dirty="0" err="1">
                          <a:latin typeface="Consolas" panose="020B0609020204030204" pitchFamily="49" charset="0"/>
                        </a:rPr>
                        <a:t>button</a:t>
                      </a:r>
                      <a:r>
                        <a:rPr lang="es-MX" b="0" dirty="0">
                          <a:latin typeface="Consolas" panose="020B0609020204030204" pitchFamily="49" charset="0"/>
                        </a:rPr>
                        <a:t> </a:t>
                      </a:r>
                      <a:r>
                        <a:rPr lang="es-MX" b="0" dirty="0" err="1">
                          <a:latin typeface="Consolas" panose="020B0609020204030204" pitchFamily="49" charset="0"/>
                        </a:rPr>
                        <a:t>class</a:t>
                      </a:r>
                      <a:r>
                        <a:rPr lang="es-MX" b="0" dirty="0">
                          <a:latin typeface="Consolas" panose="020B0609020204030204" pitchFamily="49" charset="0"/>
                        </a:rPr>
                        <a:t>="</a:t>
                      </a:r>
                      <a:r>
                        <a:rPr lang="es-MX" b="0" dirty="0" err="1">
                          <a:latin typeface="Consolas" panose="020B0609020204030204" pitchFamily="49" charset="0"/>
                        </a:rPr>
                        <a:t>button</a:t>
                      </a:r>
                      <a:r>
                        <a:rPr lang="es-MX" b="0" dirty="0">
                          <a:latin typeface="Consolas" panose="020B0609020204030204" pitchFamily="49" charset="0"/>
                        </a:rPr>
                        <a:t> button2"&gt;12px&lt;/</a:t>
                      </a:r>
                      <a:r>
                        <a:rPr lang="es-MX" b="0" dirty="0" err="1">
                          <a:latin typeface="Consolas" panose="020B0609020204030204" pitchFamily="49" charset="0"/>
                        </a:rPr>
                        <a:t>button</a:t>
                      </a:r>
                      <a:r>
                        <a:rPr lang="es-MX" b="0" dirty="0">
                          <a:latin typeface="Consolas" panose="020B0609020204030204" pitchFamily="49" charset="0"/>
                        </a:rPr>
                        <a:t>&gt;</a:t>
                      </a:r>
                    </a:p>
                    <a:p>
                      <a:r>
                        <a:rPr lang="es-MX" b="0" dirty="0">
                          <a:latin typeface="Consolas" panose="020B0609020204030204" pitchFamily="49" charset="0"/>
                        </a:rPr>
                        <a:t>&lt;</a:t>
                      </a:r>
                      <a:r>
                        <a:rPr lang="es-MX" b="0" dirty="0" err="1">
                          <a:latin typeface="Consolas" panose="020B0609020204030204" pitchFamily="49" charset="0"/>
                        </a:rPr>
                        <a:t>button</a:t>
                      </a:r>
                      <a:r>
                        <a:rPr lang="es-MX" b="0" dirty="0">
                          <a:latin typeface="Consolas" panose="020B0609020204030204" pitchFamily="49" charset="0"/>
                        </a:rPr>
                        <a:t> </a:t>
                      </a:r>
                      <a:r>
                        <a:rPr lang="es-MX" b="0" dirty="0" err="1">
                          <a:latin typeface="Consolas" panose="020B0609020204030204" pitchFamily="49" charset="0"/>
                        </a:rPr>
                        <a:t>class</a:t>
                      </a:r>
                      <a:r>
                        <a:rPr lang="es-MX" b="0" dirty="0">
                          <a:latin typeface="Consolas" panose="020B0609020204030204" pitchFamily="49" charset="0"/>
                        </a:rPr>
                        <a:t>="</a:t>
                      </a:r>
                      <a:r>
                        <a:rPr lang="es-MX" b="0" dirty="0" err="1">
                          <a:latin typeface="Consolas" panose="020B0609020204030204" pitchFamily="49" charset="0"/>
                        </a:rPr>
                        <a:t>button</a:t>
                      </a:r>
                      <a:r>
                        <a:rPr lang="es-MX" b="0" dirty="0">
                          <a:latin typeface="Consolas" panose="020B0609020204030204" pitchFamily="49" charset="0"/>
                        </a:rPr>
                        <a:t> button3"&gt;16px&lt;/</a:t>
                      </a:r>
                      <a:r>
                        <a:rPr lang="es-MX" b="0" dirty="0" err="1">
                          <a:latin typeface="Consolas" panose="020B0609020204030204" pitchFamily="49" charset="0"/>
                        </a:rPr>
                        <a:t>button</a:t>
                      </a:r>
                      <a:r>
                        <a:rPr lang="es-MX" b="0" dirty="0">
                          <a:latin typeface="Consolas" panose="020B0609020204030204" pitchFamily="49" charset="0"/>
                        </a:rPr>
                        <a:t>&gt;</a:t>
                      </a:r>
                    </a:p>
                    <a:p>
                      <a:r>
                        <a:rPr lang="es-MX" b="0" dirty="0">
                          <a:latin typeface="Consolas" panose="020B0609020204030204" pitchFamily="49" charset="0"/>
                        </a:rPr>
                        <a:t>&lt;</a:t>
                      </a:r>
                      <a:r>
                        <a:rPr lang="es-MX" b="0" dirty="0" err="1">
                          <a:latin typeface="Consolas" panose="020B0609020204030204" pitchFamily="49" charset="0"/>
                        </a:rPr>
                        <a:t>button</a:t>
                      </a:r>
                      <a:r>
                        <a:rPr lang="es-MX" b="0" dirty="0">
                          <a:latin typeface="Consolas" panose="020B0609020204030204" pitchFamily="49" charset="0"/>
                        </a:rPr>
                        <a:t> </a:t>
                      </a:r>
                      <a:r>
                        <a:rPr lang="es-MX" b="0" dirty="0" err="1">
                          <a:latin typeface="Consolas" panose="020B0609020204030204" pitchFamily="49" charset="0"/>
                        </a:rPr>
                        <a:t>class</a:t>
                      </a:r>
                      <a:r>
                        <a:rPr lang="es-MX" b="0" dirty="0">
                          <a:latin typeface="Consolas" panose="020B0609020204030204" pitchFamily="49" charset="0"/>
                        </a:rPr>
                        <a:t>="</a:t>
                      </a:r>
                      <a:r>
                        <a:rPr lang="es-MX" b="0" dirty="0" err="1">
                          <a:latin typeface="Consolas" panose="020B0609020204030204" pitchFamily="49" charset="0"/>
                        </a:rPr>
                        <a:t>button</a:t>
                      </a:r>
                      <a:r>
                        <a:rPr lang="es-MX" b="0" dirty="0">
                          <a:latin typeface="Consolas" panose="020B0609020204030204" pitchFamily="49" charset="0"/>
                        </a:rPr>
                        <a:t> button4"&gt;20px&lt;/</a:t>
                      </a:r>
                      <a:r>
                        <a:rPr lang="es-MX" b="0" dirty="0" err="1">
                          <a:latin typeface="Consolas" panose="020B0609020204030204" pitchFamily="49" charset="0"/>
                        </a:rPr>
                        <a:t>button</a:t>
                      </a:r>
                      <a:r>
                        <a:rPr lang="es-MX" b="0" dirty="0">
                          <a:latin typeface="Consolas" panose="020B0609020204030204" pitchFamily="49" charset="0"/>
                        </a:rPr>
                        <a:t>&gt;</a:t>
                      </a:r>
                    </a:p>
                    <a:p>
                      <a:r>
                        <a:rPr lang="es-MX" b="0" dirty="0">
                          <a:latin typeface="Consolas" panose="020B0609020204030204" pitchFamily="49" charset="0"/>
                        </a:rPr>
                        <a:t>&lt;</a:t>
                      </a:r>
                      <a:r>
                        <a:rPr lang="es-MX" b="0" dirty="0" err="1">
                          <a:latin typeface="Consolas" panose="020B0609020204030204" pitchFamily="49" charset="0"/>
                        </a:rPr>
                        <a:t>button</a:t>
                      </a:r>
                      <a:r>
                        <a:rPr lang="es-MX" b="0" dirty="0">
                          <a:latin typeface="Consolas" panose="020B0609020204030204" pitchFamily="49" charset="0"/>
                        </a:rPr>
                        <a:t> </a:t>
                      </a:r>
                      <a:r>
                        <a:rPr lang="es-MX" b="0" dirty="0" err="1">
                          <a:latin typeface="Consolas" panose="020B0609020204030204" pitchFamily="49" charset="0"/>
                        </a:rPr>
                        <a:t>class</a:t>
                      </a:r>
                      <a:r>
                        <a:rPr lang="es-MX" b="0" dirty="0">
                          <a:latin typeface="Consolas" panose="020B0609020204030204" pitchFamily="49" charset="0"/>
                        </a:rPr>
                        <a:t>="</a:t>
                      </a:r>
                      <a:r>
                        <a:rPr lang="es-MX" b="0" dirty="0" err="1">
                          <a:latin typeface="Consolas" panose="020B0609020204030204" pitchFamily="49" charset="0"/>
                        </a:rPr>
                        <a:t>button</a:t>
                      </a:r>
                      <a:r>
                        <a:rPr lang="es-MX" b="0" dirty="0">
                          <a:latin typeface="Consolas" panose="020B0609020204030204" pitchFamily="49" charset="0"/>
                        </a:rPr>
                        <a:t> button5"&gt;24px&lt;/</a:t>
                      </a:r>
                      <a:r>
                        <a:rPr lang="es-MX" b="0" dirty="0" err="1">
                          <a:latin typeface="Consolas" panose="020B0609020204030204" pitchFamily="49" charset="0"/>
                        </a:rPr>
                        <a:t>button</a:t>
                      </a:r>
                      <a:r>
                        <a:rPr lang="es-MX" b="0" dirty="0">
                          <a:latin typeface="Consolas" panose="020B0609020204030204" pitchFamily="49" charset="0"/>
                        </a:rPr>
                        <a:t>&gt;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tc>
                  <a:txBody>
                    <a:bodyPr/>
                    <a:lstStyle/>
                    <a:p>
                      <a:r>
                        <a:rPr lang="es-MX" b="0" i="1" dirty="0">
                          <a:latin typeface="Consolas" panose="020B0609020204030204" pitchFamily="49" charset="0"/>
                        </a:rPr>
                        <a:t>CSS</a:t>
                      </a:r>
                    </a:p>
                    <a:p>
                      <a:endParaRPr lang="es-MX" b="0" i="1" dirty="0">
                        <a:latin typeface="Consolas" panose="020B0609020204030204" pitchFamily="49" charset="0"/>
                      </a:endParaRPr>
                    </a:p>
                    <a:p>
                      <a:r>
                        <a:rPr lang="es-MX" b="0" i="1" dirty="0">
                          <a:latin typeface="Consolas" panose="020B0609020204030204" pitchFamily="49" charset="0"/>
                        </a:rPr>
                        <a:t>.</a:t>
                      </a:r>
                      <a:r>
                        <a:rPr lang="es-MX" b="0" i="1" dirty="0" err="1">
                          <a:latin typeface="Consolas" panose="020B0609020204030204" pitchFamily="49" charset="0"/>
                        </a:rPr>
                        <a:t>button</a:t>
                      </a:r>
                      <a:r>
                        <a:rPr lang="es-MX" b="0" i="1" dirty="0">
                          <a:latin typeface="Consolas" panose="020B0609020204030204" pitchFamily="49" charset="0"/>
                        </a:rPr>
                        <a:t> {</a:t>
                      </a:r>
                    </a:p>
                    <a:p>
                      <a:r>
                        <a:rPr lang="es-MX" b="0" i="1" dirty="0">
                          <a:latin typeface="Consolas" panose="020B0609020204030204" pitchFamily="49" charset="0"/>
                        </a:rPr>
                        <a:t>    </a:t>
                      </a:r>
                      <a:r>
                        <a:rPr lang="es-MX" b="0" i="1" dirty="0" err="1">
                          <a:latin typeface="Consolas" panose="020B0609020204030204" pitchFamily="49" charset="0"/>
                        </a:rPr>
                        <a:t>background</a:t>
                      </a:r>
                      <a:r>
                        <a:rPr lang="es-MX" b="0" i="1" dirty="0">
                          <a:latin typeface="Consolas" panose="020B0609020204030204" pitchFamily="49" charset="0"/>
                        </a:rPr>
                        <a:t>-color: #4CAF50; /* Green */</a:t>
                      </a:r>
                    </a:p>
                    <a:p>
                      <a:r>
                        <a:rPr lang="es-MX" b="0" i="1" dirty="0">
                          <a:latin typeface="Consolas" panose="020B0609020204030204" pitchFamily="49" charset="0"/>
                        </a:rPr>
                        <a:t>    </a:t>
                      </a:r>
                      <a:r>
                        <a:rPr lang="es-MX" b="0" i="1" dirty="0" err="1">
                          <a:latin typeface="Consolas" panose="020B0609020204030204" pitchFamily="49" charset="0"/>
                        </a:rPr>
                        <a:t>border</a:t>
                      </a:r>
                      <a:r>
                        <a:rPr lang="es-MX" b="0" i="1" dirty="0">
                          <a:latin typeface="Consolas" panose="020B0609020204030204" pitchFamily="49" charset="0"/>
                        </a:rPr>
                        <a:t>: </a:t>
                      </a:r>
                      <a:r>
                        <a:rPr lang="es-MX" b="0" i="1" dirty="0" err="1">
                          <a:latin typeface="Consolas" panose="020B0609020204030204" pitchFamily="49" charset="0"/>
                        </a:rPr>
                        <a:t>none</a:t>
                      </a:r>
                      <a:r>
                        <a:rPr lang="es-MX" b="0" i="1" dirty="0">
                          <a:latin typeface="Consolas" panose="020B0609020204030204" pitchFamily="49" charset="0"/>
                        </a:rPr>
                        <a:t>;</a:t>
                      </a:r>
                    </a:p>
                    <a:p>
                      <a:r>
                        <a:rPr lang="es-MX" b="0" i="1" dirty="0">
                          <a:latin typeface="Consolas" panose="020B0609020204030204" pitchFamily="49" charset="0"/>
                        </a:rPr>
                        <a:t>    color: </a:t>
                      </a:r>
                      <a:r>
                        <a:rPr lang="es-MX" b="0" i="1" dirty="0" err="1">
                          <a:latin typeface="Consolas" panose="020B0609020204030204" pitchFamily="49" charset="0"/>
                        </a:rPr>
                        <a:t>white</a:t>
                      </a:r>
                      <a:r>
                        <a:rPr lang="es-MX" b="0" i="1" dirty="0">
                          <a:latin typeface="Consolas" panose="020B0609020204030204" pitchFamily="49" charset="0"/>
                        </a:rPr>
                        <a:t>;</a:t>
                      </a:r>
                    </a:p>
                    <a:p>
                      <a:r>
                        <a:rPr lang="es-MX" b="0" i="1" dirty="0">
                          <a:latin typeface="Consolas" panose="020B0609020204030204" pitchFamily="49" charset="0"/>
                        </a:rPr>
                        <a:t>    </a:t>
                      </a:r>
                      <a:r>
                        <a:rPr lang="es-MX" b="0" i="1" dirty="0" err="1">
                          <a:latin typeface="Consolas" panose="020B0609020204030204" pitchFamily="49" charset="0"/>
                        </a:rPr>
                        <a:t>padding</a:t>
                      </a:r>
                      <a:r>
                        <a:rPr lang="es-MX" b="0" i="1" dirty="0">
                          <a:latin typeface="Consolas" panose="020B0609020204030204" pitchFamily="49" charset="0"/>
                        </a:rPr>
                        <a:t>: 15px 32px;</a:t>
                      </a:r>
                    </a:p>
                    <a:p>
                      <a:r>
                        <a:rPr lang="es-MX" b="0" i="1" dirty="0">
                          <a:latin typeface="Consolas" panose="020B0609020204030204" pitchFamily="49" charset="0"/>
                        </a:rPr>
                        <a:t>    </a:t>
                      </a:r>
                      <a:r>
                        <a:rPr lang="es-MX" b="0" i="1" dirty="0" err="1">
                          <a:latin typeface="Consolas" panose="020B0609020204030204" pitchFamily="49" charset="0"/>
                        </a:rPr>
                        <a:t>text-align</a:t>
                      </a:r>
                      <a:r>
                        <a:rPr lang="es-MX" b="0" i="1" dirty="0">
                          <a:latin typeface="Consolas" panose="020B0609020204030204" pitchFamily="49" charset="0"/>
                        </a:rPr>
                        <a:t>: center;</a:t>
                      </a:r>
                    </a:p>
                    <a:p>
                      <a:r>
                        <a:rPr lang="es-MX" b="0" i="1" dirty="0">
                          <a:latin typeface="Consolas" panose="020B0609020204030204" pitchFamily="49" charset="0"/>
                        </a:rPr>
                        <a:t>    </a:t>
                      </a:r>
                      <a:r>
                        <a:rPr lang="es-MX" b="0" i="1" dirty="0" err="1">
                          <a:latin typeface="Consolas" panose="020B0609020204030204" pitchFamily="49" charset="0"/>
                        </a:rPr>
                        <a:t>text-decoration</a:t>
                      </a:r>
                      <a:r>
                        <a:rPr lang="es-MX" b="0" i="1" dirty="0">
                          <a:latin typeface="Consolas" panose="020B0609020204030204" pitchFamily="49" charset="0"/>
                        </a:rPr>
                        <a:t>: </a:t>
                      </a:r>
                      <a:r>
                        <a:rPr lang="es-MX" b="0" i="1" dirty="0" err="1">
                          <a:latin typeface="Consolas" panose="020B0609020204030204" pitchFamily="49" charset="0"/>
                        </a:rPr>
                        <a:t>none</a:t>
                      </a:r>
                      <a:r>
                        <a:rPr lang="es-MX" b="0" i="1" dirty="0">
                          <a:latin typeface="Consolas" panose="020B0609020204030204" pitchFamily="49" charset="0"/>
                        </a:rPr>
                        <a:t>;</a:t>
                      </a:r>
                    </a:p>
                    <a:p>
                      <a:r>
                        <a:rPr lang="es-MX" b="0" i="1" dirty="0">
                          <a:latin typeface="Consolas" panose="020B0609020204030204" pitchFamily="49" charset="0"/>
                        </a:rPr>
                        <a:t>    </a:t>
                      </a:r>
                      <a:r>
                        <a:rPr lang="es-MX" b="0" i="1" dirty="0" err="1">
                          <a:latin typeface="Consolas" panose="020B0609020204030204" pitchFamily="49" charset="0"/>
                        </a:rPr>
                        <a:t>display</a:t>
                      </a:r>
                      <a:r>
                        <a:rPr lang="es-MX" b="0" i="1" dirty="0">
                          <a:latin typeface="Consolas" panose="020B0609020204030204" pitchFamily="49" charset="0"/>
                        </a:rPr>
                        <a:t>: </a:t>
                      </a:r>
                      <a:r>
                        <a:rPr lang="es-MX" b="0" i="1" dirty="0" err="1">
                          <a:latin typeface="Consolas" panose="020B0609020204030204" pitchFamily="49" charset="0"/>
                        </a:rPr>
                        <a:t>inline</a:t>
                      </a:r>
                      <a:r>
                        <a:rPr lang="es-MX" b="0" i="1" dirty="0">
                          <a:latin typeface="Consolas" panose="020B0609020204030204" pitchFamily="49" charset="0"/>
                        </a:rPr>
                        <a:t>-block;</a:t>
                      </a:r>
                    </a:p>
                    <a:p>
                      <a:r>
                        <a:rPr lang="es-MX" b="0" i="1" dirty="0">
                          <a:latin typeface="Consolas" panose="020B0609020204030204" pitchFamily="49" charset="0"/>
                        </a:rPr>
                        <a:t>    </a:t>
                      </a:r>
                      <a:r>
                        <a:rPr lang="es-MX" b="0" i="1" dirty="0" err="1">
                          <a:latin typeface="Consolas" panose="020B0609020204030204" pitchFamily="49" charset="0"/>
                        </a:rPr>
                        <a:t>font-size</a:t>
                      </a:r>
                      <a:r>
                        <a:rPr lang="es-MX" b="0" i="1" dirty="0">
                          <a:latin typeface="Consolas" panose="020B0609020204030204" pitchFamily="49" charset="0"/>
                        </a:rPr>
                        <a:t>: 16px;</a:t>
                      </a:r>
                    </a:p>
                    <a:p>
                      <a:r>
                        <a:rPr lang="es-MX" b="0" i="1" dirty="0">
                          <a:latin typeface="Consolas" panose="020B0609020204030204" pitchFamily="49" charset="0"/>
                        </a:rPr>
                        <a:t>    </a:t>
                      </a:r>
                      <a:r>
                        <a:rPr lang="es-MX" b="0" i="1" dirty="0" err="1">
                          <a:latin typeface="Consolas" panose="020B0609020204030204" pitchFamily="49" charset="0"/>
                        </a:rPr>
                        <a:t>margin</a:t>
                      </a:r>
                      <a:r>
                        <a:rPr lang="es-MX" b="0" i="1" dirty="0">
                          <a:latin typeface="Consolas" panose="020B0609020204030204" pitchFamily="49" charset="0"/>
                        </a:rPr>
                        <a:t>: 4px 2px;</a:t>
                      </a:r>
                    </a:p>
                    <a:p>
                      <a:r>
                        <a:rPr lang="es-MX" b="0" i="1" dirty="0">
                          <a:latin typeface="Consolas" panose="020B0609020204030204" pitchFamily="49" charset="0"/>
                        </a:rPr>
                        <a:t>    cursor: pointer;</a:t>
                      </a:r>
                    </a:p>
                    <a:p>
                      <a:r>
                        <a:rPr lang="es-MX" b="0" i="1" dirty="0">
                          <a:latin typeface="Consolas" panose="020B0609020204030204" pitchFamily="49" charset="0"/>
                        </a:rPr>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extLst>
                  <a:ext uri="{0D108BD9-81ED-4DB2-BD59-A6C34878D82A}">
                    <a16:rowId xmlns:a16="http://schemas.microsoft.com/office/drawing/2014/main" xmlns="" val="1672686215"/>
                  </a:ext>
                </a:extLst>
              </a:tr>
            </a:tbl>
          </a:graphicData>
        </a:graphic>
      </p:graphicFrame>
      <p:pic>
        <p:nvPicPr>
          <p:cNvPr id="3" name="Picture 2"/>
          <p:cNvPicPr>
            <a:picLocks noChangeAspect="1"/>
          </p:cNvPicPr>
          <p:nvPr/>
        </p:nvPicPr>
        <p:blipFill rotWithShape="1">
          <a:blip r:embed="rId2"/>
          <a:srcRect l="17407" t="54575" r="42870" b="37273"/>
          <a:stretch/>
        </p:blipFill>
        <p:spPr>
          <a:xfrm>
            <a:off x="569842" y="5962264"/>
            <a:ext cx="5168349" cy="596348"/>
          </a:xfrm>
          <a:prstGeom prst="rect">
            <a:avLst/>
          </a:prstGeom>
        </p:spPr>
      </p:pic>
    </p:spTree>
    <p:extLst>
      <p:ext uri="{BB962C8B-B14F-4D97-AF65-F5344CB8AC3E}">
        <p14:creationId xmlns:p14="http://schemas.microsoft.com/office/powerpoint/2010/main" val="135966808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Botones: </a:t>
            </a:r>
            <a:r>
              <a:rPr lang="es-MX" dirty="0" err="1"/>
              <a:t>Sizes</a:t>
            </a:r>
            <a:endParaRPr lang="es-MX" dirty="0"/>
          </a:p>
        </p:txBody>
      </p:sp>
      <p:sp>
        <p:nvSpPr>
          <p:cNvPr id="3" name="Content Placeholder 2"/>
          <p:cNvSpPr>
            <a:spLocks noGrp="1"/>
          </p:cNvSpPr>
          <p:nvPr>
            <p:ph idx="1"/>
          </p:nvPr>
        </p:nvSpPr>
        <p:spPr/>
        <p:txBody>
          <a:bodyPr/>
          <a:lstStyle/>
          <a:p>
            <a:endParaRPr lang="es-MX" i="1" dirty="0"/>
          </a:p>
          <a:p>
            <a:pPr marL="0" indent="0">
              <a:buNone/>
            </a:pPr>
            <a:r>
              <a:rPr lang="es-MX" i="1" dirty="0"/>
              <a:t>.button1 {</a:t>
            </a:r>
            <a:r>
              <a:rPr lang="es-MX" i="1" dirty="0" err="1"/>
              <a:t>font-size</a:t>
            </a:r>
            <a:r>
              <a:rPr lang="es-MX" i="1" dirty="0"/>
              <a:t>: 10px;}</a:t>
            </a:r>
          </a:p>
          <a:p>
            <a:pPr marL="0" indent="0">
              <a:buNone/>
            </a:pPr>
            <a:r>
              <a:rPr lang="es-MX" i="1" dirty="0"/>
              <a:t>.button2 {</a:t>
            </a:r>
            <a:r>
              <a:rPr lang="es-MX" i="1" dirty="0" err="1"/>
              <a:t>font-size</a:t>
            </a:r>
            <a:r>
              <a:rPr lang="es-MX" i="1" dirty="0"/>
              <a:t>: 12px;}</a:t>
            </a:r>
          </a:p>
          <a:p>
            <a:pPr marL="0" indent="0">
              <a:buNone/>
            </a:pPr>
            <a:r>
              <a:rPr lang="es-MX" i="1" dirty="0"/>
              <a:t>.button3 {</a:t>
            </a:r>
            <a:r>
              <a:rPr lang="es-MX" i="1" dirty="0" err="1"/>
              <a:t>font-size</a:t>
            </a:r>
            <a:r>
              <a:rPr lang="es-MX" i="1" dirty="0"/>
              <a:t>: 16px;}</a:t>
            </a:r>
          </a:p>
          <a:p>
            <a:pPr marL="0" indent="0">
              <a:buNone/>
            </a:pPr>
            <a:r>
              <a:rPr lang="es-MX" i="1" dirty="0"/>
              <a:t>.button4 {</a:t>
            </a:r>
            <a:r>
              <a:rPr lang="es-MX" i="1" dirty="0" err="1"/>
              <a:t>font-size</a:t>
            </a:r>
            <a:r>
              <a:rPr lang="es-MX" i="1" dirty="0"/>
              <a:t>: 20px;}</a:t>
            </a:r>
          </a:p>
          <a:p>
            <a:pPr marL="0" indent="0">
              <a:buNone/>
            </a:pPr>
            <a:r>
              <a:rPr lang="es-MX" i="1" dirty="0"/>
              <a:t>.button5 {</a:t>
            </a:r>
            <a:r>
              <a:rPr lang="es-MX" i="1" dirty="0" err="1"/>
              <a:t>font-size</a:t>
            </a:r>
            <a:r>
              <a:rPr lang="es-MX" i="1" dirty="0"/>
              <a:t>: 24px;}</a:t>
            </a:r>
          </a:p>
          <a:p>
            <a:pPr marL="0" indent="0">
              <a:buNone/>
            </a:pPr>
            <a:endParaRPr lang="es-MX" i="1" dirty="0"/>
          </a:p>
        </p:txBody>
      </p:sp>
    </p:spTree>
    <p:extLst>
      <p:ext uri="{BB962C8B-B14F-4D97-AF65-F5344CB8AC3E}">
        <p14:creationId xmlns:p14="http://schemas.microsoft.com/office/powerpoint/2010/main" val="26028890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Botones: Redondeados</a:t>
            </a:r>
          </a:p>
        </p:txBody>
      </p:sp>
      <p:graphicFrame>
        <p:nvGraphicFramePr>
          <p:cNvPr id="5" name="Content Placeholder 4"/>
          <p:cNvGraphicFramePr>
            <a:graphicFrameLocks noGrp="1"/>
          </p:cNvGraphicFramePr>
          <p:nvPr>
            <p:ph idx="1"/>
            <p:extLst/>
          </p:nvPr>
        </p:nvGraphicFramePr>
        <p:xfrm>
          <a:off x="819150" y="2222500"/>
          <a:ext cx="10553700" cy="3931920"/>
        </p:xfrm>
        <a:graphic>
          <a:graphicData uri="http://schemas.openxmlformats.org/drawingml/2006/table">
            <a:tbl>
              <a:tblPr firstRow="1" bandRow="1">
                <a:tableStyleId>{5C22544A-7EE6-4342-B048-85BDC9FD1C3A}</a:tableStyleId>
              </a:tblPr>
              <a:tblGrid>
                <a:gridCol w="5276850">
                  <a:extLst>
                    <a:ext uri="{9D8B030D-6E8A-4147-A177-3AD203B41FA5}">
                      <a16:colId xmlns:a16="http://schemas.microsoft.com/office/drawing/2014/main" xmlns="" val="862811702"/>
                    </a:ext>
                  </a:extLst>
                </a:gridCol>
                <a:gridCol w="5276850">
                  <a:extLst>
                    <a:ext uri="{9D8B030D-6E8A-4147-A177-3AD203B41FA5}">
                      <a16:colId xmlns:a16="http://schemas.microsoft.com/office/drawing/2014/main" xmlns="" val="3724591423"/>
                    </a:ext>
                  </a:extLst>
                </a:gridCol>
              </a:tblGrid>
              <a:tr h="370840">
                <a:tc>
                  <a:txBody>
                    <a:bodyPr/>
                    <a:lstStyle/>
                    <a:p>
                      <a:r>
                        <a:rPr lang="es-MX" b="0" i="1" dirty="0"/>
                        <a:t>CSS</a:t>
                      </a:r>
                    </a:p>
                    <a:p>
                      <a:endParaRPr lang="es-MX" b="0" i="1" dirty="0"/>
                    </a:p>
                    <a:p>
                      <a:r>
                        <a:rPr lang="es-MX" b="0" i="1" dirty="0"/>
                        <a:t>.</a:t>
                      </a:r>
                      <a:r>
                        <a:rPr lang="es-MX" b="0" i="1" dirty="0" err="1"/>
                        <a:t>button</a:t>
                      </a:r>
                      <a:r>
                        <a:rPr lang="es-MX" b="0" i="1" dirty="0"/>
                        <a:t> {</a:t>
                      </a:r>
                    </a:p>
                    <a:p>
                      <a:r>
                        <a:rPr lang="es-MX" b="0" i="1" dirty="0"/>
                        <a:t>    </a:t>
                      </a:r>
                      <a:r>
                        <a:rPr lang="es-MX" b="0" i="1" dirty="0" err="1"/>
                        <a:t>background</a:t>
                      </a:r>
                      <a:r>
                        <a:rPr lang="es-MX" b="0" i="1" dirty="0"/>
                        <a:t>-color: #4CAF50; </a:t>
                      </a:r>
                    </a:p>
                    <a:p>
                      <a:r>
                        <a:rPr lang="es-MX" b="0" i="1" dirty="0"/>
                        <a:t>    </a:t>
                      </a:r>
                      <a:r>
                        <a:rPr lang="es-MX" b="0" i="1" dirty="0" err="1"/>
                        <a:t>border</a:t>
                      </a:r>
                      <a:r>
                        <a:rPr lang="es-MX" b="0" i="1" dirty="0"/>
                        <a:t>: </a:t>
                      </a:r>
                      <a:r>
                        <a:rPr lang="es-MX" b="0" i="1" dirty="0" err="1"/>
                        <a:t>none</a:t>
                      </a:r>
                      <a:r>
                        <a:rPr lang="es-MX" b="0" i="1" dirty="0"/>
                        <a:t>;</a:t>
                      </a:r>
                    </a:p>
                    <a:p>
                      <a:r>
                        <a:rPr lang="es-MX" b="0" i="1" dirty="0"/>
                        <a:t>    color: </a:t>
                      </a:r>
                      <a:r>
                        <a:rPr lang="es-MX" b="0" i="1" dirty="0" err="1"/>
                        <a:t>white</a:t>
                      </a:r>
                      <a:r>
                        <a:rPr lang="es-MX" b="0" i="1" dirty="0"/>
                        <a:t>;</a:t>
                      </a:r>
                    </a:p>
                    <a:p>
                      <a:r>
                        <a:rPr lang="es-MX" b="0" i="1" dirty="0"/>
                        <a:t>    </a:t>
                      </a:r>
                      <a:r>
                        <a:rPr lang="es-MX" b="0" i="1" dirty="0" err="1"/>
                        <a:t>padding</a:t>
                      </a:r>
                      <a:r>
                        <a:rPr lang="es-MX" b="0" i="1" dirty="0"/>
                        <a:t>: 15px 32px;</a:t>
                      </a:r>
                    </a:p>
                    <a:p>
                      <a:r>
                        <a:rPr lang="es-MX" b="0" i="1" dirty="0"/>
                        <a:t>    </a:t>
                      </a:r>
                      <a:r>
                        <a:rPr lang="es-MX" b="0" i="1" dirty="0" err="1"/>
                        <a:t>text-align</a:t>
                      </a:r>
                      <a:r>
                        <a:rPr lang="es-MX" b="0" i="1" dirty="0"/>
                        <a:t>: center;</a:t>
                      </a:r>
                    </a:p>
                    <a:p>
                      <a:r>
                        <a:rPr lang="es-MX" b="0" i="1" dirty="0"/>
                        <a:t>    </a:t>
                      </a:r>
                      <a:r>
                        <a:rPr lang="es-MX" b="0" i="1" dirty="0" err="1"/>
                        <a:t>text-decoration</a:t>
                      </a:r>
                      <a:r>
                        <a:rPr lang="es-MX" b="0" i="1" dirty="0"/>
                        <a:t>: </a:t>
                      </a:r>
                      <a:r>
                        <a:rPr lang="es-MX" b="0" i="1" dirty="0" err="1"/>
                        <a:t>none</a:t>
                      </a:r>
                      <a:r>
                        <a:rPr lang="es-MX" b="0" i="1" dirty="0"/>
                        <a:t>;</a:t>
                      </a:r>
                    </a:p>
                    <a:p>
                      <a:r>
                        <a:rPr lang="es-MX" b="0" i="1" dirty="0"/>
                        <a:t>    </a:t>
                      </a:r>
                      <a:r>
                        <a:rPr lang="es-MX" b="0" i="1" dirty="0" err="1"/>
                        <a:t>display</a:t>
                      </a:r>
                      <a:r>
                        <a:rPr lang="es-MX" b="0" i="1" dirty="0"/>
                        <a:t>: </a:t>
                      </a:r>
                      <a:r>
                        <a:rPr lang="es-MX" b="0" i="1" dirty="0" err="1"/>
                        <a:t>inline</a:t>
                      </a:r>
                      <a:r>
                        <a:rPr lang="es-MX" b="0" i="1" dirty="0"/>
                        <a:t>-block;</a:t>
                      </a:r>
                    </a:p>
                    <a:p>
                      <a:r>
                        <a:rPr lang="es-MX" b="0" i="1" dirty="0"/>
                        <a:t>    </a:t>
                      </a:r>
                      <a:r>
                        <a:rPr lang="es-MX" b="0" i="1" dirty="0" err="1"/>
                        <a:t>font-size</a:t>
                      </a:r>
                      <a:r>
                        <a:rPr lang="es-MX" b="0" i="1" dirty="0"/>
                        <a:t>: 16px;</a:t>
                      </a:r>
                    </a:p>
                    <a:p>
                      <a:r>
                        <a:rPr lang="es-MX" b="0" i="1" dirty="0"/>
                        <a:t>    </a:t>
                      </a:r>
                      <a:r>
                        <a:rPr lang="es-MX" b="0" i="1" dirty="0" err="1"/>
                        <a:t>margin</a:t>
                      </a:r>
                      <a:r>
                        <a:rPr lang="es-MX" b="0" i="1" dirty="0"/>
                        <a:t>: 4px 2px;</a:t>
                      </a:r>
                    </a:p>
                    <a:p>
                      <a:r>
                        <a:rPr lang="es-MX" b="0" i="1" dirty="0"/>
                        <a:t>    cursor: pointer;</a:t>
                      </a:r>
                    </a:p>
                    <a:p>
                      <a:r>
                        <a:rPr lang="es-MX" b="0" i="1" dirty="0"/>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tc>
                  <a:txBody>
                    <a:bodyPr/>
                    <a:lstStyle/>
                    <a:p>
                      <a:endParaRPr lang="es-MX" b="0" i="1" dirty="0"/>
                    </a:p>
                    <a:p>
                      <a:r>
                        <a:rPr lang="es-MX" b="0" i="1" dirty="0"/>
                        <a:t>.button1 {</a:t>
                      </a:r>
                      <a:r>
                        <a:rPr lang="es-MX" b="0" i="1" dirty="0" err="1"/>
                        <a:t>border-radius</a:t>
                      </a:r>
                      <a:r>
                        <a:rPr lang="es-MX" b="0" i="1" dirty="0"/>
                        <a:t>: 2px;}</a:t>
                      </a:r>
                    </a:p>
                    <a:p>
                      <a:r>
                        <a:rPr lang="es-MX" b="0" i="1" dirty="0"/>
                        <a:t>.button2 {</a:t>
                      </a:r>
                      <a:r>
                        <a:rPr lang="es-MX" b="0" i="1" dirty="0" err="1"/>
                        <a:t>border-radius</a:t>
                      </a:r>
                      <a:r>
                        <a:rPr lang="es-MX" b="0" i="1" dirty="0"/>
                        <a:t>: 4px;}</a:t>
                      </a:r>
                    </a:p>
                    <a:p>
                      <a:r>
                        <a:rPr lang="es-MX" b="0" i="1" dirty="0"/>
                        <a:t>.button3 {</a:t>
                      </a:r>
                      <a:r>
                        <a:rPr lang="es-MX" b="0" i="1" dirty="0" err="1"/>
                        <a:t>border-radius</a:t>
                      </a:r>
                      <a:r>
                        <a:rPr lang="es-MX" b="0" i="1" dirty="0"/>
                        <a:t>: 8px;}</a:t>
                      </a:r>
                    </a:p>
                    <a:p>
                      <a:r>
                        <a:rPr lang="es-MX" b="0" i="1" dirty="0"/>
                        <a:t>.button4 {</a:t>
                      </a:r>
                      <a:r>
                        <a:rPr lang="es-MX" b="0" i="1" dirty="0" err="1"/>
                        <a:t>border-radius</a:t>
                      </a:r>
                      <a:r>
                        <a:rPr lang="es-MX" b="0" i="1" dirty="0"/>
                        <a:t>: 12px;}</a:t>
                      </a:r>
                    </a:p>
                    <a:p>
                      <a:r>
                        <a:rPr lang="es-MX" b="0" i="1" dirty="0"/>
                        <a:t>.button5 {</a:t>
                      </a:r>
                      <a:r>
                        <a:rPr lang="es-MX" b="0" i="1" dirty="0" err="1"/>
                        <a:t>border-radius</a:t>
                      </a:r>
                      <a:r>
                        <a:rPr lang="es-MX" b="0" i="1" dirty="0"/>
                        <a:t>: 50%;}</a:t>
                      </a:r>
                    </a:p>
                    <a:p>
                      <a:endParaRPr lang="es-MX" b="0" i="1"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extLst>
                  <a:ext uri="{0D108BD9-81ED-4DB2-BD59-A6C34878D82A}">
                    <a16:rowId xmlns:a16="http://schemas.microsoft.com/office/drawing/2014/main" xmlns="" val="3090050823"/>
                  </a:ext>
                </a:extLst>
              </a:tr>
            </a:tbl>
          </a:graphicData>
        </a:graphic>
      </p:graphicFrame>
      <p:pic>
        <p:nvPicPr>
          <p:cNvPr id="4" name="Picture 3"/>
          <p:cNvPicPr>
            <a:picLocks noChangeAspect="1"/>
          </p:cNvPicPr>
          <p:nvPr/>
        </p:nvPicPr>
        <p:blipFill rotWithShape="1">
          <a:blip r:embed="rId2"/>
          <a:srcRect l="16898" t="33504" r="45621" b="57564"/>
          <a:stretch/>
        </p:blipFill>
        <p:spPr>
          <a:xfrm>
            <a:off x="3657599" y="5858798"/>
            <a:ext cx="4876800" cy="653436"/>
          </a:xfrm>
          <a:prstGeom prst="rect">
            <a:avLst/>
          </a:prstGeom>
        </p:spPr>
      </p:pic>
    </p:spTree>
    <p:extLst>
      <p:ext uri="{BB962C8B-B14F-4D97-AF65-F5344CB8AC3E}">
        <p14:creationId xmlns:p14="http://schemas.microsoft.com/office/powerpoint/2010/main" val="87969936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Botones: Bordes de colores	</a:t>
            </a:r>
          </a:p>
        </p:txBody>
      </p:sp>
      <p:graphicFrame>
        <p:nvGraphicFramePr>
          <p:cNvPr id="4" name="Content Placeholder 3"/>
          <p:cNvGraphicFramePr>
            <a:graphicFrameLocks noGrp="1"/>
          </p:cNvGraphicFramePr>
          <p:nvPr>
            <p:ph idx="1"/>
            <p:extLst/>
          </p:nvPr>
        </p:nvGraphicFramePr>
        <p:xfrm>
          <a:off x="819150" y="2222500"/>
          <a:ext cx="10553700" cy="3931920"/>
        </p:xfrm>
        <a:graphic>
          <a:graphicData uri="http://schemas.openxmlformats.org/drawingml/2006/table">
            <a:tbl>
              <a:tblPr firstRow="1" bandRow="1">
                <a:tableStyleId>{5C22544A-7EE6-4342-B048-85BDC9FD1C3A}</a:tableStyleId>
              </a:tblPr>
              <a:tblGrid>
                <a:gridCol w="5276850">
                  <a:extLst>
                    <a:ext uri="{9D8B030D-6E8A-4147-A177-3AD203B41FA5}">
                      <a16:colId xmlns:a16="http://schemas.microsoft.com/office/drawing/2014/main" xmlns="" val="1004034249"/>
                    </a:ext>
                  </a:extLst>
                </a:gridCol>
                <a:gridCol w="5276850">
                  <a:extLst>
                    <a:ext uri="{9D8B030D-6E8A-4147-A177-3AD203B41FA5}">
                      <a16:colId xmlns:a16="http://schemas.microsoft.com/office/drawing/2014/main" xmlns="" val="1260148540"/>
                    </a:ext>
                  </a:extLst>
                </a:gridCol>
              </a:tblGrid>
              <a:tr h="370840">
                <a:tc>
                  <a:txBody>
                    <a:bodyPr/>
                    <a:lstStyle/>
                    <a:p>
                      <a:r>
                        <a:rPr lang="es-MX" b="0" i="1" dirty="0"/>
                        <a:t>CSS</a:t>
                      </a:r>
                    </a:p>
                    <a:p>
                      <a:endParaRPr lang="es-MX" b="0" i="1" dirty="0"/>
                    </a:p>
                    <a:p>
                      <a:r>
                        <a:rPr lang="es-MX" b="0" i="1" dirty="0"/>
                        <a:t>.</a:t>
                      </a:r>
                      <a:r>
                        <a:rPr lang="es-MX" b="0" i="1" dirty="0" err="1"/>
                        <a:t>button</a:t>
                      </a:r>
                      <a:r>
                        <a:rPr lang="es-MX" b="0" i="1" dirty="0"/>
                        <a:t> {</a:t>
                      </a:r>
                    </a:p>
                    <a:p>
                      <a:r>
                        <a:rPr lang="es-MX" b="0" i="1" dirty="0"/>
                        <a:t>    </a:t>
                      </a:r>
                      <a:r>
                        <a:rPr lang="es-MX" b="0" i="1" dirty="0" err="1"/>
                        <a:t>background</a:t>
                      </a:r>
                      <a:r>
                        <a:rPr lang="es-MX" b="0" i="1" dirty="0"/>
                        <a:t>-color: #4CAF50; </a:t>
                      </a:r>
                    </a:p>
                    <a:p>
                      <a:r>
                        <a:rPr lang="es-MX" b="0" i="1" dirty="0"/>
                        <a:t>    </a:t>
                      </a:r>
                      <a:r>
                        <a:rPr lang="es-MX" b="0" i="1" dirty="0" err="1"/>
                        <a:t>border</a:t>
                      </a:r>
                      <a:r>
                        <a:rPr lang="es-MX" b="0" i="1" dirty="0"/>
                        <a:t>: </a:t>
                      </a:r>
                      <a:r>
                        <a:rPr lang="es-MX" b="0" i="1" dirty="0" err="1"/>
                        <a:t>none</a:t>
                      </a:r>
                      <a:r>
                        <a:rPr lang="es-MX" b="0" i="1" dirty="0"/>
                        <a:t>;</a:t>
                      </a:r>
                    </a:p>
                    <a:p>
                      <a:r>
                        <a:rPr lang="es-MX" b="0" i="1" dirty="0"/>
                        <a:t>    color: </a:t>
                      </a:r>
                      <a:r>
                        <a:rPr lang="es-MX" b="0" i="1" dirty="0" err="1"/>
                        <a:t>white</a:t>
                      </a:r>
                      <a:r>
                        <a:rPr lang="es-MX" b="0" i="1" dirty="0"/>
                        <a:t>;</a:t>
                      </a:r>
                    </a:p>
                    <a:p>
                      <a:r>
                        <a:rPr lang="es-MX" b="0" i="1" dirty="0"/>
                        <a:t>    </a:t>
                      </a:r>
                      <a:r>
                        <a:rPr lang="es-MX" b="0" i="1" dirty="0" err="1"/>
                        <a:t>padding</a:t>
                      </a:r>
                      <a:r>
                        <a:rPr lang="es-MX" b="0" i="1" dirty="0"/>
                        <a:t>: 15px 32px;</a:t>
                      </a:r>
                    </a:p>
                    <a:p>
                      <a:r>
                        <a:rPr lang="es-MX" b="0" i="1" dirty="0"/>
                        <a:t>    </a:t>
                      </a:r>
                      <a:r>
                        <a:rPr lang="es-MX" b="0" i="1" dirty="0" err="1"/>
                        <a:t>text-align</a:t>
                      </a:r>
                      <a:r>
                        <a:rPr lang="es-MX" b="0" i="1" dirty="0"/>
                        <a:t>: center;</a:t>
                      </a:r>
                    </a:p>
                    <a:p>
                      <a:r>
                        <a:rPr lang="es-MX" b="0" i="1" dirty="0"/>
                        <a:t>    </a:t>
                      </a:r>
                      <a:r>
                        <a:rPr lang="es-MX" b="0" i="1" dirty="0" err="1"/>
                        <a:t>text-decoration</a:t>
                      </a:r>
                      <a:r>
                        <a:rPr lang="es-MX" b="0" i="1" dirty="0"/>
                        <a:t>: </a:t>
                      </a:r>
                      <a:r>
                        <a:rPr lang="es-MX" b="0" i="1" dirty="0" err="1"/>
                        <a:t>none</a:t>
                      </a:r>
                      <a:r>
                        <a:rPr lang="es-MX" b="0" i="1" dirty="0"/>
                        <a:t>;</a:t>
                      </a:r>
                    </a:p>
                    <a:p>
                      <a:r>
                        <a:rPr lang="es-MX" b="0" i="1" dirty="0"/>
                        <a:t>    </a:t>
                      </a:r>
                      <a:r>
                        <a:rPr lang="es-MX" b="0" i="1" dirty="0" err="1"/>
                        <a:t>display</a:t>
                      </a:r>
                      <a:r>
                        <a:rPr lang="es-MX" b="0" i="1" dirty="0"/>
                        <a:t>: </a:t>
                      </a:r>
                      <a:r>
                        <a:rPr lang="es-MX" b="0" i="1" dirty="0" err="1"/>
                        <a:t>inline</a:t>
                      </a:r>
                      <a:r>
                        <a:rPr lang="es-MX" b="0" i="1" dirty="0"/>
                        <a:t>-block;</a:t>
                      </a:r>
                    </a:p>
                    <a:p>
                      <a:r>
                        <a:rPr lang="es-MX" b="0" i="1" dirty="0"/>
                        <a:t>    </a:t>
                      </a:r>
                      <a:r>
                        <a:rPr lang="es-MX" b="0" i="1" dirty="0" err="1"/>
                        <a:t>font-size</a:t>
                      </a:r>
                      <a:r>
                        <a:rPr lang="es-MX" b="0" i="1" dirty="0"/>
                        <a:t>: 16px;</a:t>
                      </a:r>
                    </a:p>
                    <a:p>
                      <a:r>
                        <a:rPr lang="es-MX" b="0" i="1" dirty="0"/>
                        <a:t>    </a:t>
                      </a:r>
                      <a:r>
                        <a:rPr lang="es-MX" b="0" i="1" dirty="0" err="1"/>
                        <a:t>margin</a:t>
                      </a:r>
                      <a:r>
                        <a:rPr lang="es-MX" b="0" i="1" dirty="0"/>
                        <a:t>: 4px 2px;</a:t>
                      </a:r>
                    </a:p>
                    <a:p>
                      <a:r>
                        <a:rPr lang="es-MX" b="0" i="1" dirty="0"/>
                        <a:t>    cursor: pointer;</a:t>
                      </a:r>
                    </a:p>
                    <a:p>
                      <a:r>
                        <a:rPr lang="es-MX" i="1" dirty="0"/>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tc>
                  <a:txBody>
                    <a:bodyPr/>
                    <a:lstStyle/>
                    <a:p>
                      <a:r>
                        <a:rPr lang="es-MX" b="0" i="1" dirty="0"/>
                        <a:t>.button2 {</a:t>
                      </a:r>
                    </a:p>
                    <a:p>
                      <a:r>
                        <a:rPr lang="es-MX" b="0" i="1" dirty="0"/>
                        <a:t>    </a:t>
                      </a:r>
                      <a:r>
                        <a:rPr lang="es-MX" b="0" i="1" dirty="0" err="1"/>
                        <a:t>background</a:t>
                      </a:r>
                      <a:r>
                        <a:rPr lang="es-MX" b="0" i="1" dirty="0"/>
                        <a:t>-color: </a:t>
                      </a:r>
                      <a:r>
                        <a:rPr lang="es-MX" b="0" i="1" dirty="0" err="1"/>
                        <a:t>white</a:t>
                      </a:r>
                      <a:r>
                        <a:rPr lang="es-MX" b="0" i="1" dirty="0"/>
                        <a:t>; </a:t>
                      </a:r>
                    </a:p>
                    <a:p>
                      <a:r>
                        <a:rPr lang="es-MX" b="0" i="1" dirty="0"/>
                        <a:t>    color: </a:t>
                      </a:r>
                      <a:r>
                        <a:rPr lang="es-MX" b="0" i="1" dirty="0" err="1"/>
                        <a:t>black</a:t>
                      </a:r>
                      <a:r>
                        <a:rPr lang="es-MX" b="0" i="1" dirty="0"/>
                        <a:t>; </a:t>
                      </a:r>
                    </a:p>
                    <a:p>
                      <a:r>
                        <a:rPr lang="es-MX" b="0" i="1" dirty="0"/>
                        <a:t>    </a:t>
                      </a:r>
                      <a:r>
                        <a:rPr lang="es-MX" b="0" i="1" dirty="0" err="1"/>
                        <a:t>border</a:t>
                      </a:r>
                      <a:r>
                        <a:rPr lang="es-MX" b="0" i="1" dirty="0"/>
                        <a:t>: 2px </a:t>
                      </a:r>
                      <a:r>
                        <a:rPr lang="es-MX" b="0" i="1" dirty="0" err="1"/>
                        <a:t>solid</a:t>
                      </a:r>
                      <a:r>
                        <a:rPr lang="es-MX" b="0" i="1" dirty="0"/>
                        <a:t> #008CBA;</a:t>
                      </a:r>
                    </a:p>
                    <a:p>
                      <a:r>
                        <a:rPr lang="es-MX" b="0" i="1" dirty="0"/>
                        <a:t>}</a:t>
                      </a:r>
                    </a:p>
                    <a:p>
                      <a:endParaRPr lang="es-MX" b="0" i="1" dirty="0"/>
                    </a:p>
                    <a:p>
                      <a:r>
                        <a:rPr lang="es-MX" b="0" i="1" dirty="0"/>
                        <a:t>.button3 {</a:t>
                      </a:r>
                    </a:p>
                    <a:p>
                      <a:r>
                        <a:rPr lang="es-MX" b="0" i="1" dirty="0"/>
                        <a:t>    </a:t>
                      </a:r>
                      <a:r>
                        <a:rPr lang="es-MX" b="0" i="1" dirty="0" err="1"/>
                        <a:t>background</a:t>
                      </a:r>
                      <a:r>
                        <a:rPr lang="es-MX" b="0" i="1" dirty="0"/>
                        <a:t>-color: </a:t>
                      </a:r>
                      <a:r>
                        <a:rPr lang="es-MX" b="0" i="1" dirty="0" err="1"/>
                        <a:t>white</a:t>
                      </a:r>
                      <a:r>
                        <a:rPr lang="es-MX" b="0" i="1" dirty="0"/>
                        <a:t>; </a:t>
                      </a:r>
                    </a:p>
                    <a:p>
                      <a:r>
                        <a:rPr lang="es-MX" b="0" i="1" dirty="0"/>
                        <a:t>    color: </a:t>
                      </a:r>
                      <a:r>
                        <a:rPr lang="es-MX" b="0" i="1" dirty="0" err="1"/>
                        <a:t>black</a:t>
                      </a:r>
                      <a:r>
                        <a:rPr lang="es-MX" b="0" i="1" dirty="0"/>
                        <a:t>; </a:t>
                      </a:r>
                    </a:p>
                    <a:p>
                      <a:r>
                        <a:rPr lang="es-MX" b="0" i="1" dirty="0"/>
                        <a:t>    </a:t>
                      </a:r>
                      <a:r>
                        <a:rPr lang="es-MX" b="0" i="1" dirty="0" err="1"/>
                        <a:t>border</a:t>
                      </a:r>
                      <a:r>
                        <a:rPr lang="es-MX" b="0" i="1" dirty="0"/>
                        <a:t>: 2px </a:t>
                      </a:r>
                      <a:r>
                        <a:rPr lang="es-MX" b="0" i="1" dirty="0" err="1"/>
                        <a:t>solid</a:t>
                      </a:r>
                      <a:r>
                        <a:rPr lang="es-MX" b="0" i="1" dirty="0"/>
                        <a:t> #f44336;</a:t>
                      </a:r>
                    </a:p>
                    <a:p>
                      <a:r>
                        <a:rPr lang="es-MX" b="0" i="1" dirty="0"/>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extLst>
                  <a:ext uri="{0D108BD9-81ED-4DB2-BD59-A6C34878D82A}">
                    <a16:rowId xmlns:a16="http://schemas.microsoft.com/office/drawing/2014/main" xmlns="" val="3885243375"/>
                  </a:ext>
                </a:extLst>
              </a:tr>
            </a:tbl>
          </a:graphicData>
        </a:graphic>
      </p:graphicFrame>
    </p:spTree>
    <p:extLst>
      <p:ext uri="{BB962C8B-B14F-4D97-AF65-F5344CB8AC3E}">
        <p14:creationId xmlns:p14="http://schemas.microsoft.com/office/powerpoint/2010/main" val="330027303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Botones: Bordes con colores y animación </a:t>
            </a:r>
          </a:p>
        </p:txBody>
      </p:sp>
      <p:graphicFrame>
        <p:nvGraphicFramePr>
          <p:cNvPr id="4" name="Content Placeholder 3"/>
          <p:cNvGraphicFramePr>
            <a:graphicFrameLocks noGrp="1"/>
          </p:cNvGraphicFramePr>
          <p:nvPr>
            <p:ph idx="1"/>
            <p:extLst/>
          </p:nvPr>
        </p:nvGraphicFramePr>
        <p:xfrm>
          <a:off x="819150" y="2222500"/>
          <a:ext cx="10553700" cy="4480560"/>
        </p:xfrm>
        <a:graphic>
          <a:graphicData uri="http://schemas.openxmlformats.org/drawingml/2006/table">
            <a:tbl>
              <a:tblPr firstRow="1" bandRow="1">
                <a:tableStyleId>{5C22544A-7EE6-4342-B048-85BDC9FD1C3A}</a:tableStyleId>
              </a:tblPr>
              <a:tblGrid>
                <a:gridCol w="5276850">
                  <a:extLst>
                    <a:ext uri="{9D8B030D-6E8A-4147-A177-3AD203B41FA5}">
                      <a16:colId xmlns:a16="http://schemas.microsoft.com/office/drawing/2014/main" xmlns="" val="605261484"/>
                    </a:ext>
                  </a:extLst>
                </a:gridCol>
                <a:gridCol w="5276850">
                  <a:extLst>
                    <a:ext uri="{9D8B030D-6E8A-4147-A177-3AD203B41FA5}">
                      <a16:colId xmlns:a16="http://schemas.microsoft.com/office/drawing/2014/main" xmlns="" val="3566909357"/>
                    </a:ext>
                  </a:extLst>
                </a:gridCol>
              </a:tblGrid>
              <a:tr h="370840">
                <a:tc>
                  <a:txBody>
                    <a:bodyPr/>
                    <a:lstStyle/>
                    <a:p>
                      <a:r>
                        <a:rPr lang="es-MX" b="0" i="1" dirty="0">
                          <a:latin typeface="Consolas" panose="020B0609020204030204" pitchFamily="49" charset="0"/>
                        </a:rPr>
                        <a:t>CSS</a:t>
                      </a:r>
                    </a:p>
                    <a:p>
                      <a:endParaRPr lang="es-MX" b="0" i="1" dirty="0">
                        <a:latin typeface="Consolas" panose="020B0609020204030204" pitchFamily="49" charset="0"/>
                      </a:endParaRPr>
                    </a:p>
                    <a:p>
                      <a:r>
                        <a:rPr lang="es-MX" b="0" i="1" dirty="0">
                          <a:latin typeface="Consolas" panose="020B0609020204030204" pitchFamily="49" charset="0"/>
                        </a:rPr>
                        <a:t>.</a:t>
                      </a:r>
                      <a:r>
                        <a:rPr lang="es-MX" b="0" i="1" dirty="0" err="1">
                          <a:latin typeface="Consolas" panose="020B0609020204030204" pitchFamily="49" charset="0"/>
                        </a:rPr>
                        <a:t>button</a:t>
                      </a:r>
                      <a:r>
                        <a:rPr lang="es-MX" b="0" i="1" dirty="0">
                          <a:latin typeface="Consolas" panose="020B0609020204030204" pitchFamily="49" charset="0"/>
                        </a:rPr>
                        <a:t> {</a:t>
                      </a:r>
                    </a:p>
                    <a:p>
                      <a:r>
                        <a:rPr lang="es-MX" b="0" i="1" dirty="0">
                          <a:latin typeface="Consolas" panose="020B0609020204030204" pitchFamily="49" charset="0"/>
                        </a:rPr>
                        <a:t>    </a:t>
                      </a:r>
                      <a:r>
                        <a:rPr lang="es-MX" b="0" i="1" dirty="0" err="1">
                          <a:latin typeface="Consolas" panose="020B0609020204030204" pitchFamily="49" charset="0"/>
                        </a:rPr>
                        <a:t>background</a:t>
                      </a:r>
                      <a:r>
                        <a:rPr lang="es-MX" b="0" i="1" dirty="0">
                          <a:latin typeface="Consolas" panose="020B0609020204030204" pitchFamily="49" charset="0"/>
                        </a:rPr>
                        <a:t>-color: #4CAF50; </a:t>
                      </a:r>
                    </a:p>
                    <a:p>
                      <a:r>
                        <a:rPr lang="es-MX" b="0" i="1" dirty="0">
                          <a:latin typeface="Consolas" panose="020B0609020204030204" pitchFamily="49" charset="0"/>
                        </a:rPr>
                        <a:t>    </a:t>
                      </a:r>
                      <a:r>
                        <a:rPr lang="es-MX" b="0" i="1" dirty="0" err="1">
                          <a:latin typeface="Consolas" panose="020B0609020204030204" pitchFamily="49" charset="0"/>
                        </a:rPr>
                        <a:t>border</a:t>
                      </a:r>
                      <a:r>
                        <a:rPr lang="es-MX" b="0" i="1" dirty="0">
                          <a:latin typeface="Consolas" panose="020B0609020204030204" pitchFamily="49" charset="0"/>
                        </a:rPr>
                        <a:t>: </a:t>
                      </a:r>
                      <a:r>
                        <a:rPr lang="es-MX" b="0" i="1" dirty="0" err="1">
                          <a:latin typeface="Consolas" panose="020B0609020204030204" pitchFamily="49" charset="0"/>
                        </a:rPr>
                        <a:t>none</a:t>
                      </a:r>
                      <a:r>
                        <a:rPr lang="es-MX" b="0" i="1" dirty="0">
                          <a:latin typeface="Consolas" panose="020B0609020204030204" pitchFamily="49" charset="0"/>
                        </a:rPr>
                        <a:t>;</a:t>
                      </a:r>
                    </a:p>
                    <a:p>
                      <a:r>
                        <a:rPr lang="es-MX" b="0" i="1" dirty="0">
                          <a:latin typeface="Consolas" panose="020B0609020204030204" pitchFamily="49" charset="0"/>
                        </a:rPr>
                        <a:t>    color: </a:t>
                      </a:r>
                      <a:r>
                        <a:rPr lang="es-MX" b="0" i="1" dirty="0" err="1">
                          <a:latin typeface="Consolas" panose="020B0609020204030204" pitchFamily="49" charset="0"/>
                        </a:rPr>
                        <a:t>white</a:t>
                      </a:r>
                      <a:r>
                        <a:rPr lang="es-MX" b="0" i="1" dirty="0">
                          <a:latin typeface="Consolas" panose="020B0609020204030204" pitchFamily="49" charset="0"/>
                        </a:rPr>
                        <a:t>;</a:t>
                      </a:r>
                    </a:p>
                    <a:p>
                      <a:r>
                        <a:rPr lang="es-MX" b="0" i="1" dirty="0">
                          <a:latin typeface="Consolas" panose="020B0609020204030204" pitchFamily="49" charset="0"/>
                        </a:rPr>
                        <a:t>    </a:t>
                      </a:r>
                      <a:r>
                        <a:rPr lang="es-MX" b="0" i="1" dirty="0" err="1">
                          <a:latin typeface="Consolas" panose="020B0609020204030204" pitchFamily="49" charset="0"/>
                        </a:rPr>
                        <a:t>padding</a:t>
                      </a:r>
                      <a:r>
                        <a:rPr lang="es-MX" b="0" i="1" dirty="0">
                          <a:latin typeface="Consolas" panose="020B0609020204030204" pitchFamily="49" charset="0"/>
                        </a:rPr>
                        <a:t>: 16px 32px;</a:t>
                      </a:r>
                    </a:p>
                    <a:p>
                      <a:r>
                        <a:rPr lang="es-MX" b="0" i="1" dirty="0">
                          <a:latin typeface="Consolas" panose="020B0609020204030204" pitchFamily="49" charset="0"/>
                        </a:rPr>
                        <a:t>    </a:t>
                      </a:r>
                      <a:r>
                        <a:rPr lang="es-MX" b="0" i="1" dirty="0" err="1">
                          <a:latin typeface="Consolas" panose="020B0609020204030204" pitchFamily="49" charset="0"/>
                        </a:rPr>
                        <a:t>text-align</a:t>
                      </a:r>
                      <a:r>
                        <a:rPr lang="es-MX" b="0" i="1" dirty="0">
                          <a:latin typeface="Consolas" panose="020B0609020204030204" pitchFamily="49" charset="0"/>
                        </a:rPr>
                        <a:t>: center;</a:t>
                      </a:r>
                    </a:p>
                    <a:p>
                      <a:r>
                        <a:rPr lang="es-MX" b="0" i="1" dirty="0">
                          <a:latin typeface="Consolas" panose="020B0609020204030204" pitchFamily="49" charset="0"/>
                        </a:rPr>
                        <a:t>    </a:t>
                      </a:r>
                      <a:r>
                        <a:rPr lang="es-MX" b="0" i="1" dirty="0" err="1">
                          <a:latin typeface="Consolas" panose="020B0609020204030204" pitchFamily="49" charset="0"/>
                        </a:rPr>
                        <a:t>text-decoration</a:t>
                      </a:r>
                      <a:r>
                        <a:rPr lang="es-MX" b="0" i="1" dirty="0">
                          <a:latin typeface="Consolas" panose="020B0609020204030204" pitchFamily="49" charset="0"/>
                        </a:rPr>
                        <a:t>: </a:t>
                      </a:r>
                      <a:r>
                        <a:rPr lang="es-MX" b="0" i="1" dirty="0" err="1">
                          <a:latin typeface="Consolas" panose="020B0609020204030204" pitchFamily="49" charset="0"/>
                        </a:rPr>
                        <a:t>none</a:t>
                      </a:r>
                      <a:r>
                        <a:rPr lang="es-MX" b="0" i="1" dirty="0">
                          <a:latin typeface="Consolas" panose="020B0609020204030204" pitchFamily="49" charset="0"/>
                        </a:rPr>
                        <a:t>;</a:t>
                      </a:r>
                    </a:p>
                    <a:p>
                      <a:r>
                        <a:rPr lang="es-MX" b="0" i="1" dirty="0">
                          <a:latin typeface="Consolas" panose="020B0609020204030204" pitchFamily="49" charset="0"/>
                        </a:rPr>
                        <a:t>    </a:t>
                      </a:r>
                      <a:r>
                        <a:rPr lang="es-MX" b="0" i="1" dirty="0" err="1">
                          <a:latin typeface="Consolas" panose="020B0609020204030204" pitchFamily="49" charset="0"/>
                        </a:rPr>
                        <a:t>display</a:t>
                      </a:r>
                      <a:r>
                        <a:rPr lang="es-MX" b="0" i="1" dirty="0">
                          <a:latin typeface="Consolas" panose="020B0609020204030204" pitchFamily="49" charset="0"/>
                        </a:rPr>
                        <a:t>: </a:t>
                      </a:r>
                      <a:r>
                        <a:rPr lang="es-MX" b="0" i="1" dirty="0" err="1">
                          <a:latin typeface="Consolas" panose="020B0609020204030204" pitchFamily="49" charset="0"/>
                        </a:rPr>
                        <a:t>inline</a:t>
                      </a:r>
                      <a:r>
                        <a:rPr lang="es-MX" b="0" i="1" dirty="0">
                          <a:latin typeface="Consolas" panose="020B0609020204030204" pitchFamily="49" charset="0"/>
                        </a:rPr>
                        <a:t>-block;</a:t>
                      </a:r>
                    </a:p>
                    <a:p>
                      <a:r>
                        <a:rPr lang="es-MX" b="0" i="1" dirty="0">
                          <a:latin typeface="Consolas" panose="020B0609020204030204" pitchFamily="49" charset="0"/>
                        </a:rPr>
                        <a:t>    </a:t>
                      </a:r>
                      <a:r>
                        <a:rPr lang="es-MX" b="0" i="1" dirty="0" err="1">
                          <a:latin typeface="Consolas" panose="020B0609020204030204" pitchFamily="49" charset="0"/>
                        </a:rPr>
                        <a:t>font-size</a:t>
                      </a:r>
                      <a:r>
                        <a:rPr lang="es-MX" b="0" i="1" dirty="0">
                          <a:latin typeface="Consolas" panose="020B0609020204030204" pitchFamily="49" charset="0"/>
                        </a:rPr>
                        <a:t>: 16px;</a:t>
                      </a:r>
                    </a:p>
                    <a:p>
                      <a:r>
                        <a:rPr lang="es-MX" b="0" i="1" dirty="0">
                          <a:latin typeface="Consolas" panose="020B0609020204030204" pitchFamily="49" charset="0"/>
                        </a:rPr>
                        <a:t>    </a:t>
                      </a:r>
                      <a:r>
                        <a:rPr lang="es-MX" b="0" i="1" dirty="0" err="1">
                          <a:latin typeface="Consolas" panose="020B0609020204030204" pitchFamily="49" charset="0"/>
                        </a:rPr>
                        <a:t>margin</a:t>
                      </a:r>
                      <a:r>
                        <a:rPr lang="es-MX" b="0" i="1" dirty="0">
                          <a:latin typeface="Consolas" panose="020B0609020204030204" pitchFamily="49" charset="0"/>
                        </a:rPr>
                        <a:t>: 4px 2px;</a:t>
                      </a:r>
                    </a:p>
                    <a:p>
                      <a:r>
                        <a:rPr lang="es-MX" b="0" i="1" dirty="0">
                          <a:latin typeface="Consolas" panose="020B0609020204030204" pitchFamily="49" charset="0"/>
                        </a:rPr>
                        <a:t>    -webkit-</a:t>
                      </a:r>
                      <a:r>
                        <a:rPr lang="es-MX" b="0" i="1" dirty="0" err="1">
                          <a:latin typeface="Consolas" panose="020B0609020204030204" pitchFamily="49" charset="0"/>
                        </a:rPr>
                        <a:t>transition</a:t>
                      </a:r>
                      <a:r>
                        <a:rPr lang="es-MX" b="0" i="1" dirty="0">
                          <a:latin typeface="Consolas" panose="020B0609020204030204" pitchFamily="49" charset="0"/>
                        </a:rPr>
                        <a:t>-</a:t>
                      </a:r>
                      <a:r>
                        <a:rPr lang="es-MX" b="0" i="1" dirty="0" err="1">
                          <a:latin typeface="Consolas" panose="020B0609020204030204" pitchFamily="49" charset="0"/>
                        </a:rPr>
                        <a:t>duration</a:t>
                      </a:r>
                      <a:r>
                        <a:rPr lang="es-MX" b="0" i="1" dirty="0">
                          <a:latin typeface="Consolas" panose="020B0609020204030204" pitchFamily="49" charset="0"/>
                        </a:rPr>
                        <a:t>: 0.4s; </a:t>
                      </a:r>
                      <a:r>
                        <a:rPr lang="es-MX" b="0" i="1" dirty="0" err="1">
                          <a:latin typeface="Consolas" panose="020B0609020204030204" pitchFamily="49" charset="0"/>
                        </a:rPr>
                        <a:t>transition-duration</a:t>
                      </a:r>
                      <a:r>
                        <a:rPr lang="es-MX" b="0" i="1" dirty="0">
                          <a:latin typeface="Consolas" panose="020B0609020204030204" pitchFamily="49" charset="0"/>
                        </a:rPr>
                        <a:t>: 0.4s;</a:t>
                      </a:r>
                    </a:p>
                    <a:p>
                      <a:r>
                        <a:rPr lang="es-MX" b="0" i="1" dirty="0">
                          <a:latin typeface="Consolas" panose="020B0609020204030204" pitchFamily="49" charset="0"/>
                        </a:rPr>
                        <a:t>    cursor: pointer;</a:t>
                      </a:r>
                    </a:p>
                    <a:p>
                      <a:r>
                        <a:rPr lang="es-MX" b="0" i="1" dirty="0">
                          <a:latin typeface="Consolas" panose="020B0609020204030204" pitchFamily="49" charset="0"/>
                        </a:rPr>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tc>
                  <a:txBody>
                    <a:bodyPr/>
                    <a:lstStyle/>
                    <a:p>
                      <a:r>
                        <a:rPr lang="es-MX" b="0" i="1" dirty="0">
                          <a:latin typeface="Consolas" panose="020B0609020204030204" pitchFamily="49" charset="0"/>
                        </a:rPr>
                        <a:t>.button1:hover {</a:t>
                      </a:r>
                    </a:p>
                    <a:p>
                      <a:r>
                        <a:rPr lang="es-MX" b="0" i="1" dirty="0">
                          <a:latin typeface="Consolas" panose="020B0609020204030204" pitchFamily="49" charset="0"/>
                        </a:rPr>
                        <a:t>    </a:t>
                      </a:r>
                      <a:r>
                        <a:rPr lang="es-MX" b="0" i="1" dirty="0" err="1">
                          <a:latin typeface="Consolas" panose="020B0609020204030204" pitchFamily="49" charset="0"/>
                        </a:rPr>
                        <a:t>background</a:t>
                      </a:r>
                      <a:r>
                        <a:rPr lang="es-MX" b="0" i="1" dirty="0">
                          <a:latin typeface="Consolas" panose="020B0609020204030204" pitchFamily="49" charset="0"/>
                        </a:rPr>
                        <a:t>-color: #4CAF50;</a:t>
                      </a:r>
                    </a:p>
                    <a:p>
                      <a:r>
                        <a:rPr lang="es-MX" b="0" i="1" dirty="0">
                          <a:latin typeface="Consolas" panose="020B0609020204030204" pitchFamily="49" charset="0"/>
                        </a:rPr>
                        <a:t>    color: </a:t>
                      </a:r>
                      <a:r>
                        <a:rPr lang="es-MX" b="0" i="1" dirty="0" err="1">
                          <a:latin typeface="Consolas" panose="020B0609020204030204" pitchFamily="49" charset="0"/>
                        </a:rPr>
                        <a:t>white</a:t>
                      </a:r>
                      <a:r>
                        <a:rPr lang="es-MX" b="0" i="1" dirty="0">
                          <a:latin typeface="Consolas" panose="020B0609020204030204" pitchFamily="49" charset="0"/>
                        </a:rPr>
                        <a:t>;</a:t>
                      </a:r>
                    </a:p>
                    <a:p>
                      <a:r>
                        <a:rPr lang="es-MX" b="0" i="1" dirty="0">
                          <a:latin typeface="Consolas" panose="020B0609020204030204" pitchFamily="49" charset="0"/>
                        </a:rPr>
                        <a:t>}</a:t>
                      </a:r>
                    </a:p>
                    <a:p>
                      <a:endParaRPr lang="es-MX" b="0" i="1" dirty="0">
                        <a:latin typeface="Consolas" panose="020B0609020204030204" pitchFamily="49" charset="0"/>
                      </a:endParaRPr>
                    </a:p>
                    <a:p>
                      <a:r>
                        <a:rPr lang="es-MX" b="0" i="1" dirty="0">
                          <a:latin typeface="Consolas" panose="020B0609020204030204" pitchFamily="49" charset="0"/>
                        </a:rPr>
                        <a:t>.button2 {</a:t>
                      </a:r>
                    </a:p>
                    <a:p>
                      <a:r>
                        <a:rPr lang="es-MX" b="0" i="1" dirty="0">
                          <a:latin typeface="Consolas" panose="020B0609020204030204" pitchFamily="49" charset="0"/>
                        </a:rPr>
                        <a:t>    </a:t>
                      </a:r>
                      <a:r>
                        <a:rPr lang="es-MX" b="0" i="1" dirty="0" err="1">
                          <a:latin typeface="Consolas" panose="020B0609020204030204" pitchFamily="49" charset="0"/>
                        </a:rPr>
                        <a:t>background</a:t>
                      </a:r>
                      <a:r>
                        <a:rPr lang="es-MX" b="0" i="1" dirty="0">
                          <a:latin typeface="Consolas" panose="020B0609020204030204" pitchFamily="49" charset="0"/>
                        </a:rPr>
                        <a:t>-color: </a:t>
                      </a:r>
                      <a:r>
                        <a:rPr lang="es-MX" b="0" i="1" dirty="0" err="1">
                          <a:latin typeface="Consolas" panose="020B0609020204030204" pitchFamily="49" charset="0"/>
                        </a:rPr>
                        <a:t>white</a:t>
                      </a:r>
                      <a:r>
                        <a:rPr lang="es-MX" b="0" i="1" dirty="0">
                          <a:latin typeface="Consolas" panose="020B0609020204030204" pitchFamily="49" charset="0"/>
                        </a:rPr>
                        <a:t>; </a:t>
                      </a:r>
                    </a:p>
                    <a:p>
                      <a:r>
                        <a:rPr lang="es-MX" b="0" i="1" dirty="0">
                          <a:latin typeface="Consolas" panose="020B0609020204030204" pitchFamily="49" charset="0"/>
                        </a:rPr>
                        <a:t>    color: </a:t>
                      </a:r>
                      <a:r>
                        <a:rPr lang="es-MX" b="0" i="1" dirty="0" err="1">
                          <a:latin typeface="Consolas" panose="020B0609020204030204" pitchFamily="49" charset="0"/>
                        </a:rPr>
                        <a:t>black</a:t>
                      </a:r>
                      <a:r>
                        <a:rPr lang="es-MX" b="0" i="1" dirty="0">
                          <a:latin typeface="Consolas" panose="020B0609020204030204" pitchFamily="49" charset="0"/>
                        </a:rPr>
                        <a:t>; </a:t>
                      </a:r>
                    </a:p>
                    <a:p>
                      <a:r>
                        <a:rPr lang="es-MX" b="0" i="1" dirty="0">
                          <a:latin typeface="Consolas" panose="020B0609020204030204" pitchFamily="49" charset="0"/>
                        </a:rPr>
                        <a:t>    </a:t>
                      </a:r>
                      <a:r>
                        <a:rPr lang="es-MX" b="0" i="1" dirty="0" err="1">
                          <a:latin typeface="Consolas" panose="020B0609020204030204" pitchFamily="49" charset="0"/>
                        </a:rPr>
                        <a:t>border</a:t>
                      </a:r>
                      <a:r>
                        <a:rPr lang="es-MX" b="0" i="1" dirty="0">
                          <a:latin typeface="Consolas" panose="020B0609020204030204" pitchFamily="49" charset="0"/>
                        </a:rPr>
                        <a:t>: 2px </a:t>
                      </a:r>
                      <a:r>
                        <a:rPr lang="es-MX" b="0" i="1" dirty="0" err="1">
                          <a:latin typeface="Consolas" panose="020B0609020204030204" pitchFamily="49" charset="0"/>
                        </a:rPr>
                        <a:t>solid</a:t>
                      </a:r>
                      <a:r>
                        <a:rPr lang="es-MX" b="0" i="1" dirty="0">
                          <a:latin typeface="Consolas" panose="020B0609020204030204" pitchFamily="49" charset="0"/>
                        </a:rPr>
                        <a:t> #008CBA;</a:t>
                      </a:r>
                    </a:p>
                    <a:p>
                      <a:r>
                        <a:rPr lang="es-MX" b="0" i="1" dirty="0">
                          <a:latin typeface="Consolas" panose="020B0609020204030204" pitchFamily="49" charset="0"/>
                        </a:rPr>
                        <a:t>}</a:t>
                      </a:r>
                    </a:p>
                    <a:p>
                      <a:endParaRPr lang="es-MX" b="0" i="1" dirty="0">
                        <a:latin typeface="Consolas" panose="020B0609020204030204" pitchFamily="49" charset="0"/>
                      </a:endParaRPr>
                    </a:p>
                    <a:p>
                      <a:r>
                        <a:rPr lang="es-MX" b="0" i="1" dirty="0">
                          <a:latin typeface="Consolas" panose="020B0609020204030204" pitchFamily="49" charset="0"/>
                        </a:rPr>
                        <a:t>.button2:hover {</a:t>
                      </a:r>
                    </a:p>
                    <a:p>
                      <a:r>
                        <a:rPr lang="es-MX" b="0" i="1" dirty="0">
                          <a:latin typeface="Consolas" panose="020B0609020204030204" pitchFamily="49" charset="0"/>
                        </a:rPr>
                        <a:t>    </a:t>
                      </a:r>
                      <a:r>
                        <a:rPr lang="es-MX" b="0" i="1" dirty="0" err="1">
                          <a:latin typeface="Consolas" panose="020B0609020204030204" pitchFamily="49" charset="0"/>
                        </a:rPr>
                        <a:t>background</a:t>
                      </a:r>
                      <a:r>
                        <a:rPr lang="es-MX" b="0" i="1" dirty="0">
                          <a:latin typeface="Consolas" panose="020B0609020204030204" pitchFamily="49" charset="0"/>
                        </a:rPr>
                        <a:t>-color: #008CBA;</a:t>
                      </a:r>
                    </a:p>
                    <a:p>
                      <a:r>
                        <a:rPr lang="es-MX" b="0" i="1" dirty="0">
                          <a:latin typeface="Consolas" panose="020B0609020204030204" pitchFamily="49" charset="0"/>
                        </a:rPr>
                        <a:t>    color: </a:t>
                      </a:r>
                      <a:r>
                        <a:rPr lang="es-MX" b="0" i="1" dirty="0" err="1">
                          <a:latin typeface="Consolas" panose="020B0609020204030204" pitchFamily="49" charset="0"/>
                        </a:rPr>
                        <a:t>white</a:t>
                      </a:r>
                      <a:r>
                        <a:rPr lang="es-MX" b="0" i="1" dirty="0">
                          <a:latin typeface="Consolas" panose="020B0609020204030204" pitchFamily="49" charset="0"/>
                        </a:rPr>
                        <a:t>;</a:t>
                      </a:r>
                    </a:p>
                    <a:p>
                      <a:r>
                        <a:rPr lang="es-MX" b="0" i="1" dirty="0">
                          <a:latin typeface="Consolas" panose="020B0609020204030204" pitchFamily="49" charset="0"/>
                        </a:rPr>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extLst>
                  <a:ext uri="{0D108BD9-81ED-4DB2-BD59-A6C34878D82A}">
                    <a16:rowId xmlns:a16="http://schemas.microsoft.com/office/drawing/2014/main" xmlns="" val="2715894417"/>
                  </a:ext>
                </a:extLst>
              </a:tr>
            </a:tbl>
          </a:graphicData>
        </a:graphic>
      </p:graphicFrame>
    </p:spTree>
    <p:extLst>
      <p:ext uri="{BB962C8B-B14F-4D97-AF65-F5344CB8AC3E}">
        <p14:creationId xmlns:p14="http://schemas.microsoft.com/office/powerpoint/2010/main" val="71883370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Botones: Bordes con colores y animación </a:t>
            </a:r>
          </a:p>
        </p:txBody>
      </p:sp>
      <p:graphicFrame>
        <p:nvGraphicFramePr>
          <p:cNvPr id="4" name="Content Placeholder 3"/>
          <p:cNvGraphicFramePr>
            <a:graphicFrameLocks noGrp="1"/>
          </p:cNvGraphicFramePr>
          <p:nvPr>
            <p:ph idx="1"/>
            <p:extLst/>
          </p:nvPr>
        </p:nvGraphicFramePr>
        <p:xfrm>
          <a:off x="819150" y="2222500"/>
          <a:ext cx="10553700" cy="4480560"/>
        </p:xfrm>
        <a:graphic>
          <a:graphicData uri="http://schemas.openxmlformats.org/drawingml/2006/table">
            <a:tbl>
              <a:tblPr firstRow="1" bandRow="1">
                <a:tableStyleId>{5C22544A-7EE6-4342-B048-85BDC9FD1C3A}</a:tableStyleId>
              </a:tblPr>
              <a:tblGrid>
                <a:gridCol w="5276850">
                  <a:extLst>
                    <a:ext uri="{9D8B030D-6E8A-4147-A177-3AD203B41FA5}">
                      <a16:colId xmlns:a16="http://schemas.microsoft.com/office/drawing/2014/main" xmlns="" val="341314979"/>
                    </a:ext>
                  </a:extLst>
                </a:gridCol>
                <a:gridCol w="5276850">
                  <a:extLst>
                    <a:ext uri="{9D8B030D-6E8A-4147-A177-3AD203B41FA5}">
                      <a16:colId xmlns:a16="http://schemas.microsoft.com/office/drawing/2014/main" xmlns="" val="1164219322"/>
                    </a:ext>
                  </a:extLst>
                </a:gridCol>
              </a:tblGrid>
              <a:tr h="370840">
                <a:tc>
                  <a:txBody>
                    <a:bodyPr/>
                    <a:lstStyle/>
                    <a:p>
                      <a:r>
                        <a:rPr lang="es-MX" b="0" dirty="0">
                          <a:latin typeface="Consolas" panose="020B0609020204030204" pitchFamily="49" charset="0"/>
                        </a:rPr>
                        <a:t>.button3 {</a:t>
                      </a:r>
                    </a:p>
                    <a:p>
                      <a:r>
                        <a:rPr lang="es-MX" b="0" dirty="0">
                          <a:latin typeface="Consolas" panose="020B0609020204030204" pitchFamily="49" charset="0"/>
                        </a:rPr>
                        <a:t>    </a:t>
                      </a:r>
                      <a:r>
                        <a:rPr lang="es-MX" b="0" dirty="0" err="1">
                          <a:latin typeface="Consolas" panose="020B0609020204030204" pitchFamily="49" charset="0"/>
                        </a:rPr>
                        <a:t>background</a:t>
                      </a:r>
                      <a:r>
                        <a:rPr lang="es-MX" b="0" dirty="0">
                          <a:latin typeface="Consolas" panose="020B0609020204030204" pitchFamily="49" charset="0"/>
                        </a:rPr>
                        <a:t>-color: </a:t>
                      </a:r>
                      <a:r>
                        <a:rPr lang="es-MX" b="0" dirty="0" err="1">
                          <a:latin typeface="Consolas" panose="020B0609020204030204" pitchFamily="49" charset="0"/>
                        </a:rPr>
                        <a:t>white</a:t>
                      </a:r>
                      <a:r>
                        <a:rPr lang="es-MX" b="0" dirty="0">
                          <a:latin typeface="Consolas" panose="020B0609020204030204" pitchFamily="49" charset="0"/>
                        </a:rPr>
                        <a:t>; </a:t>
                      </a:r>
                    </a:p>
                    <a:p>
                      <a:r>
                        <a:rPr lang="es-MX" b="0" dirty="0">
                          <a:latin typeface="Consolas" panose="020B0609020204030204" pitchFamily="49" charset="0"/>
                        </a:rPr>
                        <a:t>    color: </a:t>
                      </a:r>
                      <a:r>
                        <a:rPr lang="es-MX" b="0" dirty="0" err="1">
                          <a:latin typeface="Consolas" panose="020B0609020204030204" pitchFamily="49" charset="0"/>
                        </a:rPr>
                        <a:t>black</a:t>
                      </a:r>
                      <a:r>
                        <a:rPr lang="es-MX" b="0" dirty="0">
                          <a:latin typeface="Consolas" panose="020B0609020204030204" pitchFamily="49" charset="0"/>
                        </a:rPr>
                        <a:t>; </a:t>
                      </a:r>
                    </a:p>
                    <a:p>
                      <a:r>
                        <a:rPr lang="es-MX" b="0" dirty="0">
                          <a:latin typeface="Consolas" panose="020B0609020204030204" pitchFamily="49" charset="0"/>
                        </a:rPr>
                        <a:t>    </a:t>
                      </a:r>
                      <a:r>
                        <a:rPr lang="es-MX" b="0" dirty="0" err="1">
                          <a:latin typeface="Consolas" panose="020B0609020204030204" pitchFamily="49" charset="0"/>
                        </a:rPr>
                        <a:t>border</a:t>
                      </a:r>
                      <a:r>
                        <a:rPr lang="es-MX" b="0" dirty="0">
                          <a:latin typeface="Consolas" panose="020B0609020204030204" pitchFamily="49" charset="0"/>
                        </a:rPr>
                        <a:t>: 2px </a:t>
                      </a:r>
                      <a:r>
                        <a:rPr lang="es-MX" b="0" dirty="0" err="1">
                          <a:latin typeface="Consolas" panose="020B0609020204030204" pitchFamily="49" charset="0"/>
                        </a:rPr>
                        <a:t>solid</a:t>
                      </a:r>
                      <a:r>
                        <a:rPr lang="es-MX" b="0" dirty="0">
                          <a:latin typeface="Consolas" panose="020B0609020204030204" pitchFamily="49" charset="0"/>
                        </a:rPr>
                        <a:t> #f44336;</a:t>
                      </a:r>
                    </a:p>
                    <a:p>
                      <a:r>
                        <a:rPr lang="es-MX" b="0" dirty="0">
                          <a:latin typeface="Consolas" panose="020B0609020204030204" pitchFamily="49" charset="0"/>
                        </a:rPr>
                        <a:t>}</a:t>
                      </a:r>
                    </a:p>
                    <a:p>
                      <a:endParaRPr lang="es-MX" b="0" dirty="0">
                        <a:latin typeface="Consolas" panose="020B0609020204030204" pitchFamily="49" charset="0"/>
                      </a:endParaRPr>
                    </a:p>
                    <a:p>
                      <a:r>
                        <a:rPr lang="es-MX" b="0" dirty="0">
                          <a:latin typeface="Consolas" panose="020B0609020204030204" pitchFamily="49" charset="0"/>
                        </a:rPr>
                        <a:t>.button3:hover {</a:t>
                      </a:r>
                    </a:p>
                    <a:p>
                      <a:r>
                        <a:rPr lang="es-MX" b="0" dirty="0">
                          <a:latin typeface="Consolas" panose="020B0609020204030204" pitchFamily="49" charset="0"/>
                        </a:rPr>
                        <a:t>    </a:t>
                      </a:r>
                      <a:r>
                        <a:rPr lang="es-MX" b="0" dirty="0" err="1">
                          <a:latin typeface="Consolas" panose="020B0609020204030204" pitchFamily="49" charset="0"/>
                        </a:rPr>
                        <a:t>background</a:t>
                      </a:r>
                      <a:r>
                        <a:rPr lang="es-MX" b="0" dirty="0">
                          <a:latin typeface="Consolas" panose="020B0609020204030204" pitchFamily="49" charset="0"/>
                        </a:rPr>
                        <a:t>-color: #f44336;</a:t>
                      </a:r>
                    </a:p>
                    <a:p>
                      <a:r>
                        <a:rPr lang="es-MX" b="0" dirty="0">
                          <a:latin typeface="Consolas" panose="020B0609020204030204" pitchFamily="49" charset="0"/>
                        </a:rPr>
                        <a:t>    color: </a:t>
                      </a:r>
                      <a:r>
                        <a:rPr lang="es-MX" b="0" dirty="0" err="1">
                          <a:latin typeface="Consolas" panose="020B0609020204030204" pitchFamily="49" charset="0"/>
                        </a:rPr>
                        <a:t>white</a:t>
                      </a:r>
                      <a:r>
                        <a:rPr lang="es-MX" b="0" dirty="0">
                          <a:latin typeface="Consolas" panose="020B0609020204030204" pitchFamily="49" charset="0"/>
                        </a:rPr>
                        <a:t>;</a:t>
                      </a:r>
                    </a:p>
                    <a:p>
                      <a:r>
                        <a:rPr lang="es-MX" b="0" dirty="0">
                          <a:latin typeface="Consolas" panose="020B0609020204030204" pitchFamily="49" charset="0"/>
                        </a:rPr>
                        <a:t>}</a:t>
                      </a:r>
                    </a:p>
                    <a:p>
                      <a:endParaRPr lang="es-MX" b="0" dirty="0">
                        <a:latin typeface="Consolas" panose="020B0609020204030204" pitchFamily="49" charset="0"/>
                      </a:endParaRPr>
                    </a:p>
                    <a:p>
                      <a:r>
                        <a:rPr lang="es-MX" b="0" dirty="0">
                          <a:latin typeface="Consolas" panose="020B0609020204030204" pitchFamily="49" charset="0"/>
                        </a:rPr>
                        <a:t>.button4 {</a:t>
                      </a:r>
                    </a:p>
                    <a:p>
                      <a:r>
                        <a:rPr lang="es-MX" b="0" dirty="0">
                          <a:latin typeface="Consolas" panose="020B0609020204030204" pitchFamily="49" charset="0"/>
                        </a:rPr>
                        <a:t>    </a:t>
                      </a:r>
                      <a:r>
                        <a:rPr lang="es-MX" b="0" dirty="0" err="1">
                          <a:latin typeface="Consolas" panose="020B0609020204030204" pitchFamily="49" charset="0"/>
                        </a:rPr>
                        <a:t>background</a:t>
                      </a:r>
                      <a:r>
                        <a:rPr lang="es-MX" b="0" dirty="0">
                          <a:latin typeface="Consolas" panose="020B0609020204030204" pitchFamily="49" charset="0"/>
                        </a:rPr>
                        <a:t>-color: </a:t>
                      </a:r>
                      <a:r>
                        <a:rPr lang="es-MX" b="0" dirty="0" err="1">
                          <a:latin typeface="Consolas" panose="020B0609020204030204" pitchFamily="49" charset="0"/>
                        </a:rPr>
                        <a:t>white</a:t>
                      </a:r>
                      <a:r>
                        <a:rPr lang="es-MX" b="0" dirty="0">
                          <a:latin typeface="Consolas" panose="020B0609020204030204" pitchFamily="49" charset="0"/>
                        </a:rPr>
                        <a:t>;</a:t>
                      </a:r>
                    </a:p>
                    <a:p>
                      <a:r>
                        <a:rPr lang="es-MX" b="0" dirty="0">
                          <a:latin typeface="Consolas" panose="020B0609020204030204" pitchFamily="49" charset="0"/>
                        </a:rPr>
                        <a:t>    color: </a:t>
                      </a:r>
                      <a:r>
                        <a:rPr lang="es-MX" b="0" dirty="0" err="1">
                          <a:latin typeface="Consolas" panose="020B0609020204030204" pitchFamily="49" charset="0"/>
                        </a:rPr>
                        <a:t>black</a:t>
                      </a:r>
                      <a:r>
                        <a:rPr lang="es-MX" b="0" dirty="0">
                          <a:latin typeface="Consolas" panose="020B0609020204030204" pitchFamily="49" charset="0"/>
                        </a:rPr>
                        <a:t>;</a:t>
                      </a:r>
                    </a:p>
                    <a:p>
                      <a:r>
                        <a:rPr lang="es-MX" b="0" dirty="0">
                          <a:latin typeface="Consolas" panose="020B0609020204030204" pitchFamily="49" charset="0"/>
                        </a:rPr>
                        <a:t>    </a:t>
                      </a:r>
                      <a:r>
                        <a:rPr lang="es-MX" b="0" dirty="0" err="1">
                          <a:latin typeface="Consolas" panose="020B0609020204030204" pitchFamily="49" charset="0"/>
                        </a:rPr>
                        <a:t>border</a:t>
                      </a:r>
                      <a:r>
                        <a:rPr lang="es-MX" b="0" dirty="0">
                          <a:latin typeface="Consolas" panose="020B0609020204030204" pitchFamily="49" charset="0"/>
                        </a:rPr>
                        <a:t>: 2px </a:t>
                      </a:r>
                      <a:r>
                        <a:rPr lang="es-MX" b="0" dirty="0" err="1">
                          <a:latin typeface="Consolas" panose="020B0609020204030204" pitchFamily="49" charset="0"/>
                        </a:rPr>
                        <a:t>solid</a:t>
                      </a:r>
                      <a:r>
                        <a:rPr lang="es-MX" b="0" dirty="0">
                          <a:latin typeface="Consolas" panose="020B0609020204030204" pitchFamily="49" charset="0"/>
                        </a:rPr>
                        <a:t> #e7e7e7;</a:t>
                      </a:r>
                    </a:p>
                    <a:p>
                      <a:r>
                        <a:rPr lang="es-MX" b="0" dirty="0">
                          <a:latin typeface="Consolas" panose="020B0609020204030204" pitchFamily="49" charset="0"/>
                        </a:rPr>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tc>
                  <a:txBody>
                    <a:bodyPr/>
                    <a:lstStyle/>
                    <a:p>
                      <a:r>
                        <a:rPr lang="es-MX" b="0" dirty="0">
                          <a:latin typeface="Consolas" panose="020B0609020204030204" pitchFamily="49" charset="0"/>
                        </a:rPr>
                        <a:t>.button4:hover {</a:t>
                      </a:r>
                      <a:r>
                        <a:rPr lang="es-MX" b="0" dirty="0" err="1">
                          <a:latin typeface="Consolas" panose="020B0609020204030204" pitchFamily="49" charset="0"/>
                        </a:rPr>
                        <a:t>background</a:t>
                      </a:r>
                      <a:r>
                        <a:rPr lang="es-MX" b="0" dirty="0">
                          <a:latin typeface="Consolas" panose="020B0609020204030204" pitchFamily="49" charset="0"/>
                        </a:rPr>
                        <a:t>-color: #e7e7e7;}</a:t>
                      </a:r>
                    </a:p>
                    <a:p>
                      <a:endParaRPr lang="es-MX" b="0" dirty="0">
                        <a:latin typeface="Consolas" panose="020B0609020204030204" pitchFamily="49" charset="0"/>
                      </a:endParaRPr>
                    </a:p>
                    <a:p>
                      <a:r>
                        <a:rPr lang="es-MX" b="0" dirty="0">
                          <a:latin typeface="Consolas" panose="020B0609020204030204" pitchFamily="49" charset="0"/>
                        </a:rPr>
                        <a:t>.button5 {</a:t>
                      </a:r>
                    </a:p>
                    <a:p>
                      <a:r>
                        <a:rPr lang="es-MX" b="0" dirty="0">
                          <a:latin typeface="Consolas" panose="020B0609020204030204" pitchFamily="49" charset="0"/>
                        </a:rPr>
                        <a:t>    </a:t>
                      </a:r>
                      <a:r>
                        <a:rPr lang="es-MX" b="0" dirty="0" err="1">
                          <a:latin typeface="Consolas" panose="020B0609020204030204" pitchFamily="49" charset="0"/>
                        </a:rPr>
                        <a:t>background</a:t>
                      </a:r>
                      <a:r>
                        <a:rPr lang="es-MX" b="0" dirty="0">
                          <a:latin typeface="Consolas" panose="020B0609020204030204" pitchFamily="49" charset="0"/>
                        </a:rPr>
                        <a:t>-color: </a:t>
                      </a:r>
                      <a:r>
                        <a:rPr lang="es-MX" b="0" dirty="0" err="1">
                          <a:latin typeface="Consolas" panose="020B0609020204030204" pitchFamily="49" charset="0"/>
                        </a:rPr>
                        <a:t>white</a:t>
                      </a:r>
                      <a:r>
                        <a:rPr lang="es-MX" b="0" dirty="0">
                          <a:latin typeface="Consolas" panose="020B0609020204030204" pitchFamily="49" charset="0"/>
                        </a:rPr>
                        <a:t>;</a:t>
                      </a:r>
                    </a:p>
                    <a:p>
                      <a:r>
                        <a:rPr lang="es-MX" b="0" dirty="0">
                          <a:latin typeface="Consolas" panose="020B0609020204030204" pitchFamily="49" charset="0"/>
                        </a:rPr>
                        <a:t>    color: </a:t>
                      </a:r>
                      <a:r>
                        <a:rPr lang="es-MX" b="0" dirty="0" err="1">
                          <a:latin typeface="Consolas" panose="020B0609020204030204" pitchFamily="49" charset="0"/>
                        </a:rPr>
                        <a:t>black</a:t>
                      </a:r>
                      <a:r>
                        <a:rPr lang="es-MX" b="0" dirty="0">
                          <a:latin typeface="Consolas" panose="020B0609020204030204" pitchFamily="49" charset="0"/>
                        </a:rPr>
                        <a:t>;</a:t>
                      </a:r>
                    </a:p>
                    <a:p>
                      <a:r>
                        <a:rPr lang="es-MX" b="0" dirty="0">
                          <a:latin typeface="Consolas" panose="020B0609020204030204" pitchFamily="49" charset="0"/>
                        </a:rPr>
                        <a:t>    </a:t>
                      </a:r>
                      <a:r>
                        <a:rPr lang="es-MX" b="0" dirty="0" err="1">
                          <a:latin typeface="Consolas" panose="020B0609020204030204" pitchFamily="49" charset="0"/>
                        </a:rPr>
                        <a:t>border</a:t>
                      </a:r>
                      <a:r>
                        <a:rPr lang="es-MX" b="0" dirty="0">
                          <a:latin typeface="Consolas" panose="020B0609020204030204" pitchFamily="49" charset="0"/>
                        </a:rPr>
                        <a:t>: 2px </a:t>
                      </a:r>
                      <a:r>
                        <a:rPr lang="es-MX" b="0" dirty="0" err="1">
                          <a:latin typeface="Consolas" panose="020B0609020204030204" pitchFamily="49" charset="0"/>
                        </a:rPr>
                        <a:t>solid</a:t>
                      </a:r>
                      <a:r>
                        <a:rPr lang="es-MX" b="0" dirty="0">
                          <a:latin typeface="Consolas" panose="020B0609020204030204" pitchFamily="49" charset="0"/>
                        </a:rPr>
                        <a:t> #555555;</a:t>
                      </a:r>
                    </a:p>
                    <a:p>
                      <a:r>
                        <a:rPr lang="es-MX" b="0" dirty="0">
                          <a:latin typeface="Consolas" panose="020B0609020204030204" pitchFamily="49" charset="0"/>
                        </a:rPr>
                        <a:t>}</a:t>
                      </a:r>
                    </a:p>
                    <a:p>
                      <a:endParaRPr lang="es-MX" b="0" dirty="0">
                        <a:latin typeface="Consolas" panose="020B0609020204030204" pitchFamily="49" charset="0"/>
                      </a:endParaRPr>
                    </a:p>
                    <a:p>
                      <a:r>
                        <a:rPr lang="es-MX" b="0" dirty="0">
                          <a:latin typeface="Consolas" panose="020B0609020204030204" pitchFamily="49" charset="0"/>
                        </a:rPr>
                        <a:t>.button5:hover {</a:t>
                      </a:r>
                    </a:p>
                    <a:p>
                      <a:r>
                        <a:rPr lang="es-MX" b="0" dirty="0">
                          <a:latin typeface="Consolas" panose="020B0609020204030204" pitchFamily="49" charset="0"/>
                        </a:rPr>
                        <a:t>    </a:t>
                      </a:r>
                      <a:r>
                        <a:rPr lang="es-MX" b="0" dirty="0" err="1">
                          <a:latin typeface="Consolas" panose="020B0609020204030204" pitchFamily="49" charset="0"/>
                        </a:rPr>
                        <a:t>background</a:t>
                      </a:r>
                      <a:r>
                        <a:rPr lang="es-MX" b="0" dirty="0">
                          <a:latin typeface="Consolas" panose="020B0609020204030204" pitchFamily="49" charset="0"/>
                        </a:rPr>
                        <a:t>-color: #555555;</a:t>
                      </a:r>
                    </a:p>
                    <a:p>
                      <a:r>
                        <a:rPr lang="es-MX" b="0" dirty="0">
                          <a:latin typeface="Consolas" panose="020B0609020204030204" pitchFamily="49" charset="0"/>
                        </a:rPr>
                        <a:t>    color: </a:t>
                      </a:r>
                      <a:r>
                        <a:rPr lang="es-MX" b="0" dirty="0" err="1">
                          <a:latin typeface="Consolas" panose="020B0609020204030204" pitchFamily="49" charset="0"/>
                        </a:rPr>
                        <a:t>white</a:t>
                      </a:r>
                      <a:r>
                        <a:rPr lang="es-MX" b="0" dirty="0">
                          <a:latin typeface="Consolas" panose="020B0609020204030204" pitchFamily="49" charset="0"/>
                        </a:rPr>
                        <a:t>;</a:t>
                      </a:r>
                    </a:p>
                    <a:p>
                      <a:r>
                        <a:rPr lang="es-MX" b="0" dirty="0">
                          <a:latin typeface="Consolas" panose="020B0609020204030204" pitchFamily="49" charset="0"/>
                        </a:rPr>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extLst>
                  <a:ext uri="{0D108BD9-81ED-4DB2-BD59-A6C34878D82A}">
                    <a16:rowId xmlns:a16="http://schemas.microsoft.com/office/drawing/2014/main" xmlns="" val="2255195232"/>
                  </a:ext>
                </a:extLst>
              </a:tr>
            </a:tbl>
          </a:graphicData>
        </a:graphic>
      </p:graphicFrame>
      <p:pic>
        <p:nvPicPr>
          <p:cNvPr id="5" name="Picture 4"/>
          <p:cNvPicPr>
            <a:picLocks noChangeAspect="1"/>
          </p:cNvPicPr>
          <p:nvPr/>
        </p:nvPicPr>
        <p:blipFill rotWithShape="1">
          <a:blip r:embed="rId2"/>
          <a:srcRect l="51222" t="48052" r="8342" b="44158"/>
          <a:stretch/>
        </p:blipFill>
        <p:spPr>
          <a:xfrm>
            <a:off x="5950226" y="5883964"/>
            <a:ext cx="5261114" cy="569845"/>
          </a:xfrm>
          <a:prstGeom prst="rect">
            <a:avLst/>
          </a:prstGeom>
        </p:spPr>
      </p:pic>
    </p:spTree>
    <p:extLst>
      <p:ext uri="{BB962C8B-B14F-4D97-AF65-F5344CB8AC3E}">
        <p14:creationId xmlns:p14="http://schemas.microsoft.com/office/powerpoint/2010/main" val="249541990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Botones: Sombras</a:t>
            </a:r>
          </a:p>
        </p:txBody>
      </p:sp>
      <p:graphicFrame>
        <p:nvGraphicFramePr>
          <p:cNvPr id="4" name="Content Placeholder 3"/>
          <p:cNvGraphicFramePr>
            <a:graphicFrameLocks noGrp="1"/>
          </p:cNvGraphicFramePr>
          <p:nvPr>
            <p:ph idx="1"/>
            <p:extLst/>
          </p:nvPr>
        </p:nvGraphicFramePr>
        <p:xfrm>
          <a:off x="819150" y="2222500"/>
          <a:ext cx="10553700" cy="4754880"/>
        </p:xfrm>
        <a:graphic>
          <a:graphicData uri="http://schemas.openxmlformats.org/drawingml/2006/table">
            <a:tbl>
              <a:tblPr firstRow="1" bandRow="1">
                <a:tableStyleId>{5C22544A-7EE6-4342-B048-85BDC9FD1C3A}</a:tableStyleId>
              </a:tblPr>
              <a:tblGrid>
                <a:gridCol w="5276850">
                  <a:extLst>
                    <a:ext uri="{9D8B030D-6E8A-4147-A177-3AD203B41FA5}">
                      <a16:colId xmlns:a16="http://schemas.microsoft.com/office/drawing/2014/main" xmlns="" val="1366622927"/>
                    </a:ext>
                  </a:extLst>
                </a:gridCol>
                <a:gridCol w="5276850">
                  <a:extLst>
                    <a:ext uri="{9D8B030D-6E8A-4147-A177-3AD203B41FA5}">
                      <a16:colId xmlns:a16="http://schemas.microsoft.com/office/drawing/2014/main" xmlns="" val="4230023180"/>
                    </a:ext>
                  </a:extLst>
                </a:gridCol>
              </a:tblGrid>
              <a:tr h="370840">
                <a:tc>
                  <a:txBody>
                    <a:bodyPr/>
                    <a:lstStyle/>
                    <a:p>
                      <a:r>
                        <a:rPr lang="es-MX" b="0" i="1" dirty="0">
                          <a:latin typeface="Consolas" panose="020B0609020204030204" pitchFamily="49" charset="0"/>
                        </a:rPr>
                        <a:t>CSS</a:t>
                      </a:r>
                    </a:p>
                    <a:p>
                      <a:endParaRPr lang="es-MX" b="0" i="1" dirty="0">
                        <a:latin typeface="Consolas" panose="020B0609020204030204" pitchFamily="49" charset="0"/>
                      </a:endParaRPr>
                    </a:p>
                    <a:p>
                      <a:r>
                        <a:rPr lang="es-MX" b="0" i="1" dirty="0">
                          <a:latin typeface="Consolas" panose="020B0609020204030204" pitchFamily="49" charset="0"/>
                        </a:rPr>
                        <a:t>.</a:t>
                      </a:r>
                      <a:r>
                        <a:rPr lang="es-MX" b="0" i="1" dirty="0" err="1">
                          <a:latin typeface="Consolas" panose="020B0609020204030204" pitchFamily="49" charset="0"/>
                        </a:rPr>
                        <a:t>button</a:t>
                      </a:r>
                      <a:r>
                        <a:rPr lang="es-MX" b="0" i="1" dirty="0">
                          <a:latin typeface="Consolas" panose="020B0609020204030204" pitchFamily="49" charset="0"/>
                        </a:rPr>
                        <a:t> {</a:t>
                      </a:r>
                    </a:p>
                    <a:p>
                      <a:r>
                        <a:rPr lang="es-MX" b="0" i="1" dirty="0">
                          <a:latin typeface="Consolas" panose="020B0609020204030204" pitchFamily="49" charset="0"/>
                        </a:rPr>
                        <a:t>    </a:t>
                      </a:r>
                      <a:r>
                        <a:rPr lang="es-MX" b="0" i="1" dirty="0" err="1">
                          <a:latin typeface="Consolas" panose="020B0609020204030204" pitchFamily="49" charset="0"/>
                        </a:rPr>
                        <a:t>background</a:t>
                      </a:r>
                      <a:r>
                        <a:rPr lang="es-MX" b="0" i="1" dirty="0">
                          <a:latin typeface="Consolas" panose="020B0609020204030204" pitchFamily="49" charset="0"/>
                        </a:rPr>
                        <a:t>-color: #4CAF50; </a:t>
                      </a:r>
                    </a:p>
                    <a:p>
                      <a:r>
                        <a:rPr lang="es-MX" b="0" i="1" dirty="0">
                          <a:latin typeface="Consolas" panose="020B0609020204030204" pitchFamily="49" charset="0"/>
                        </a:rPr>
                        <a:t>    </a:t>
                      </a:r>
                      <a:r>
                        <a:rPr lang="es-MX" b="0" i="1" dirty="0" err="1">
                          <a:latin typeface="Consolas" panose="020B0609020204030204" pitchFamily="49" charset="0"/>
                        </a:rPr>
                        <a:t>border</a:t>
                      </a:r>
                      <a:r>
                        <a:rPr lang="es-MX" b="0" i="1" dirty="0">
                          <a:latin typeface="Consolas" panose="020B0609020204030204" pitchFamily="49" charset="0"/>
                        </a:rPr>
                        <a:t>: </a:t>
                      </a:r>
                      <a:r>
                        <a:rPr lang="es-MX" b="0" i="1" dirty="0" err="1">
                          <a:latin typeface="Consolas" panose="020B0609020204030204" pitchFamily="49" charset="0"/>
                        </a:rPr>
                        <a:t>none</a:t>
                      </a:r>
                      <a:r>
                        <a:rPr lang="es-MX" b="0" i="1" dirty="0">
                          <a:latin typeface="Consolas" panose="020B0609020204030204" pitchFamily="49" charset="0"/>
                        </a:rPr>
                        <a:t>;</a:t>
                      </a:r>
                    </a:p>
                    <a:p>
                      <a:r>
                        <a:rPr lang="es-MX" b="0" i="1" dirty="0">
                          <a:latin typeface="Consolas" panose="020B0609020204030204" pitchFamily="49" charset="0"/>
                        </a:rPr>
                        <a:t>    color: </a:t>
                      </a:r>
                      <a:r>
                        <a:rPr lang="es-MX" b="0" i="1" dirty="0" err="1">
                          <a:latin typeface="Consolas" panose="020B0609020204030204" pitchFamily="49" charset="0"/>
                        </a:rPr>
                        <a:t>white</a:t>
                      </a:r>
                      <a:r>
                        <a:rPr lang="es-MX" b="0" i="1" dirty="0">
                          <a:latin typeface="Consolas" panose="020B0609020204030204" pitchFamily="49" charset="0"/>
                        </a:rPr>
                        <a:t>;</a:t>
                      </a:r>
                    </a:p>
                    <a:p>
                      <a:r>
                        <a:rPr lang="es-MX" b="0" i="1" dirty="0">
                          <a:latin typeface="Consolas" panose="020B0609020204030204" pitchFamily="49" charset="0"/>
                        </a:rPr>
                        <a:t>    </a:t>
                      </a:r>
                      <a:r>
                        <a:rPr lang="es-MX" b="0" i="1" dirty="0" err="1">
                          <a:latin typeface="Consolas" panose="020B0609020204030204" pitchFamily="49" charset="0"/>
                        </a:rPr>
                        <a:t>padding</a:t>
                      </a:r>
                      <a:r>
                        <a:rPr lang="es-MX" b="0" i="1" dirty="0">
                          <a:latin typeface="Consolas" panose="020B0609020204030204" pitchFamily="49" charset="0"/>
                        </a:rPr>
                        <a:t>: 15px 32px;</a:t>
                      </a:r>
                    </a:p>
                    <a:p>
                      <a:r>
                        <a:rPr lang="es-MX" b="0" i="1" dirty="0">
                          <a:latin typeface="Consolas" panose="020B0609020204030204" pitchFamily="49" charset="0"/>
                        </a:rPr>
                        <a:t>    </a:t>
                      </a:r>
                      <a:r>
                        <a:rPr lang="es-MX" b="0" i="1" dirty="0" err="1">
                          <a:latin typeface="Consolas" panose="020B0609020204030204" pitchFamily="49" charset="0"/>
                        </a:rPr>
                        <a:t>text-align</a:t>
                      </a:r>
                      <a:r>
                        <a:rPr lang="es-MX" b="0" i="1" dirty="0">
                          <a:latin typeface="Consolas" panose="020B0609020204030204" pitchFamily="49" charset="0"/>
                        </a:rPr>
                        <a:t>: center;</a:t>
                      </a:r>
                    </a:p>
                    <a:p>
                      <a:r>
                        <a:rPr lang="es-MX" b="0" i="1" dirty="0">
                          <a:latin typeface="Consolas" panose="020B0609020204030204" pitchFamily="49" charset="0"/>
                        </a:rPr>
                        <a:t>    </a:t>
                      </a:r>
                      <a:r>
                        <a:rPr lang="es-MX" b="0" i="1" dirty="0" err="1">
                          <a:latin typeface="Consolas" panose="020B0609020204030204" pitchFamily="49" charset="0"/>
                        </a:rPr>
                        <a:t>text-decoration</a:t>
                      </a:r>
                      <a:r>
                        <a:rPr lang="es-MX" b="0" i="1" dirty="0">
                          <a:latin typeface="Consolas" panose="020B0609020204030204" pitchFamily="49" charset="0"/>
                        </a:rPr>
                        <a:t>: </a:t>
                      </a:r>
                      <a:r>
                        <a:rPr lang="es-MX" b="0" i="1" dirty="0" err="1">
                          <a:latin typeface="Consolas" panose="020B0609020204030204" pitchFamily="49" charset="0"/>
                        </a:rPr>
                        <a:t>none</a:t>
                      </a:r>
                      <a:r>
                        <a:rPr lang="es-MX" b="0" i="1" dirty="0">
                          <a:latin typeface="Consolas" panose="020B0609020204030204" pitchFamily="49" charset="0"/>
                        </a:rPr>
                        <a:t>;</a:t>
                      </a:r>
                    </a:p>
                    <a:p>
                      <a:r>
                        <a:rPr lang="es-MX" b="0" i="1" dirty="0">
                          <a:latin typeface="Consolas" panose="020B0609020204030204" pitchFamily="49" charset="0"/>
                        </a:rPr>
                        <a:t>    </a:t>
                      </a:r>
                      <a:r>
                        <a:rPr lang="es-MX" b="0" i="1" dirty="0" err="1">
                          <a:latin typeface="Consolas" panose="020B0609020204030204" pitchFamily="49" charset="0"/>
                        </a:rPr>
                        <a:t>display</a:t>
                      </a:r>
                      <a:r>
                        <a:rPr lang="es-MX" b="0" i="1" dirty="0">
                          <a:latin typeface="Consolas" panose="020B0609020204030204" pitchFamily="49" charset="0"/>
                        </a:rPr>
                        <a:t>: </a:t>
                      </a:r>
                      <a:r>
                        <a:rPr lang="es-MX" b="0" i="1" dirty="0" err="1">
                          <a:latin typeface="Consolas" panose="020B0609020204030204" pitchFamily="49" charset="0"/>
                        </a:rPr>
                        <a:t>inline</a:t>
                      </a:r>
                      <a:r>
                        <a:rPr lang="es-MX" b="0" i="1" dirty="0">
                          <a:latin typeface="Consolas" panose="020B0609020204030204" pitchFamily="49" charset="0"/>
                        </a:rPr>
                        <a:t>-block;</a:t>
                      </a:r>
                    </a:p>
                    <a:p>
                      <a:r>
                        <a:rPr lang="es-MX" b="0" i="1" dirty="0">
                          <a:latin typeface="Consolas" panose="020B0609020204030204" pitchFamily="49" charset="0"/>
                        </a:rPr>
                        <a:t>    </a:t>
                      </a:r>
                      <a:r>
                        <a:rPr lang="es-MX" b="0" i="1" dirty="0" err="1">
                          <a:latin typeface="Consolas" panose="020B0609020204030204" pitchFamily="49" charset="0"/>
                        </a:rPr>
                        <a:t>font-size</a:t>
                      </a:r>
                      <a:r>
                        <a:rPr lang="es-MX" b="0" i="1" dirty="0">
                          <a:latin typeface="Consolas" panose="020B0609020204030204" pitchFamily="49" charset="0"/>
                        </a:rPr>
                        <a:t>: 16px;</a:t>
                      </a:r>
                    </a:p>
                    <a:p>
                      <a:r>
                        <a:rPr lang="es-MX" b="0" i="1" dirty="0">
                          <a:latin typeface="Consolas" panose="020B0609020204030204" pitchFamily="49" charset="0"/>
                        </a:rPr>
                        <a:t>    </a:t>
                      </a:r>
                      <a:r>
                        <a:rPr lang="es-MX" b="0" i="1" dirty="0" err="1">
                          <a:latin typeface="Consolas" panose="020B0609020204030204" pitchFamily="49" charset="0"/>
                        </a:rPr>
                        <a:t>margin</a:t>
                      </a:r>
                      <a:r>
                        <a:rPr lang="es-MX" b="0" i="1" dirty="0">
                          <a:latin typeface="Consolas" panose="020B0609020204030204" pitchFamily="49" charset="0"/>
                        </a:rPr>
                        <a:t>: 4px 2px;</a:t>
                      </a:r>
                    </a:p>
                    <a:p>
                      <a:r>
                        <a:rPr lang="es-MX" b="0" i="1" dirty="0">
                          <a:latin typeface="Consolas" panose="020B0609020204030204" pitchFamily="49" charset="0"/>
                        </a:rPr>
                        <a:t>    cursor: pointer;</a:t>
                      </a:r>
                    </a:p>
                    <a:p>
                      <a:r>
                        <a:rPr lang="es-MX" b="0" i="1" dirty="0">
                          <a:latin typeface="Consolas" panose="020B0609020204030204" pitchFamily="49" charset="0"/>
                        </a:rPr>
                        <a:t>    -webkit-</a:t>
                      </a:r>
                      <a:r>
                        <a:rPr lang="es-MX" b="0" i="1" dirty="0" err="1">
                          <a:latin typeface="Consolas" panose="020B0609020204030204" pitchFamily="49" charset="0"/>
                        </a:rPr>
                        <a:t>transition</a:t>
                      </a:r>
                      <a:r>
                        <a:rPr lang="es-MX" b="0" i="1" dirty="0">
                          <a:latin typeface="Consolas" panose="020B0609020204030204" pitchFamily="49" charset="0"/>
                        </a:rPr>
                        <a:t>-</a:t>
                      </a:r>
                      <a:r>
                        <a:rPr lang="es-MX" b="0" i="1" dirty="0" err="1">
                          <a:latin typeface="Consolas" panose="020B0609020204030204" pitchFamily="49" charset="0"/>
                        </a:rPr>
                        <a:t>duration</a:t>
                      </a:r>
                      <a:r>
                        <a:rPr lang="es-MX" b="0" i="1" dirty="0">
                          <a:latin typeface="Consolas" panose="020B0609020204030204" pitchFamily="49" charset="0"/>
                        </a:rPr>
                        <a:t>: 0.4s; </a:t>
                      </a:r>
                      <a:r>
                        <a:rPr lang="es-MX" b="0" i="1" dirty="0" err="1">
                          <a:latin typeface="Consolas" panose="020B0609020204030204" pitchFamily="49" charset="0"/>
                        </a:rPr>
                        <a:t>transition-duration</a:t>
                      </a:r>
                      <a:r>
                        <a:rPr lang="es-MX" b="0" i="1" dirty="0">
                          <a:latin typeface="Consolas" panose="020B0609020204030204" pitchFamily="49" charset="0"/>
                        </a:rPr>
                        <a:t>: 0.4s;</a:t>
                      </a:r>
                    </a:p>
                    <a:p>
                      <a:r>
                        <a:rPr lang="es-MX" b="0" i="1" dirty="0">
                          <a:latin typeface="Consolas" panose="020B0609020204030204" pitchFamily="49" charset="0"/>
                        </a:rPr>
                        <a:t>}</a:t>
                      </a:r>
                    </a:p>
                    <a:p>
                      <a:endParaRPr lang="es-MX" b="0" i="1" dirty="0">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tc>
                  <a:txBody>
                    <a:bodyPr/>
                    <a:lstStyle/>
                    <a:p>
                      <a:endParaRPr lang="es-MX" b="0" i="1" dirty="0">
                        <a:latin typeface="Consolas" panose="020B0609020204030204" pitchFamily="49" charset="0"/>
                      </a:endParaRPr>
                    </a:p>
                    <a:p>
                      <a:r>
                        <a:rPr lang="es-MX" b="0" i="1" dirty="0">
                          <a:latin typeface="Consolas" panose="020B0609020204030204" pitchFamily="49" charset="0"/>
                        </a:rPr>
                        <a:t>.button1 {</a:t>
                      </a:r>
                    </a:p>
                    <a:p>
                      <a:r>
                        <a:rPr lang="es-MX" b="0" i="1" dirty="0">
                          <a:latin typeface="Consolas" panose="020B0609020204030204" pitchFamily="49" charset="0"/>
                        </a:rPr>
                        <a:t>    box-</a:t>
                      </a:r>
                      <a:r>
                        <a:rPr lang="es-MX" b="0" i="1" dirty="0" err="1">
                          <a:latin typeface="Consolas" panose="020B0609020204030204" pitchFamily="49" charset="0"/>
                        </a:rPr>
                        <a:t>shadow</a:t>
                      </a:r>
                      <a:r>
                        <a:rPr lang="es-MX" b="0" i="1" dirty="0">
                          <a:latin typeface="Consolas" panose="020B0609020204030204" pitchFamily="49" charset="0"/>
                        </a:rPr>
                        <a:t>: 0 8px 16px 0 </a:t>
                      </a:r>
                      <a:r>
                        <a:rPr lang="es-MX" b="0" i="1" dirty="0" err="1">
                          <a:latin typeface="Consolas" panose="020B0609020204030204" pitchFamily="49" charset="0"/>
                        </a:rPr>
                        <a:t>rgba</a:t>
                      </a:r>
                      <a:r>
                        <a:rPr lang="es-MX" b="0" i="1" dirty="0">
                          <a:latin typeface="Consolas" panose="020B0609020204030204" pitchFamily="49" charset="0"/>
                        </a:rPr>
                        <a:t>(0,0,0,0.2), 0 6px 20px 0 </a:t>
                      </a:r>
                      <a:r>
                        <a:rPr lang="es-MX" b="0" i="1" dirty="0" err="1">
                          <a:latin typeface="Consolas" panose="020B0609020204030204" pitchFamily="49" charset="0"/>
                        </a:rPr>
                        <a:t>rgba</a:t>
                      </a:r>
                      <a:r>
                        <a:rPr lang="es-MX" b="0" i="1" dirty="0">
                          <a:latin typeface="Consolas" panose="020B0609020204030204" pitchFamily="49" charset="0"/>
                        </a:rPr>
                        <a:t>(0,0,0,0.19);</a:t>
                      </a:r>
                    </a:p>
                    <a:p>
                      <a:r>
                        <a:rPr lang="es-MX" b="0" i="1" dirty="0">
                          <a:latin typeface="Consolas" panose="020B0609020204030204" pitchFamily="49" charset="0"/>
                        </a:rPr>
                        <a:t>}</a:t>
                      </a:r>
                    </a:p>
                    <a:p>
                      <a:endParaRPr lang="es-MX" b="0" i="1" dirty="0">
                        <a:latin typeface="Consolas" panose="020B0609020204030204" pitchFamily="49" charset="0"/>
                      </a:endParaRPr>
                    </a:p>
                    <a:p>
                      <a:r>
                        <a:rPr lang="es-MX" b="0" i="1" dirty="0">
                          <a:latin typeface="Consolas" panose="020B0609020204030204" pitchFamily="49" charset="0"/>
                        </a:rPr>
                        <a:t>.button2:hover {</a:t>
                      </a:r>
                    </a:p>
                    <a:p>
                      <a:r>
                        <a:rPr lang="es-MX" b="0" i="1" dirty="0">
                          <a:latin typeface="Consolas" panose="020B0609020204030204" pitchFamily="49" charset="0"/>
                        </a:rPr>
                        <a:t>    box-</a:t>
                      </a:r>
                      <a:r>
                        <a:rPr lang="es-MX" b="0" i="1" dirty="0" err="1">
                          <a:latin typeface="Consolas" panose="020B0609020204030204" pitchFamily="49" charset="0"/>
                        </a:rPr>
                        <a:t>shadow</a:t>
                      </a:r>
                      <a:r>
                        <a:rPr lang="es-MX" b="0" i="1" dirty="0">
                          <a:latin typeface="Consolas" panose="020B0609020204030204" pitchFamily="49" charset="0"/>
                        </a:rPr>
                        <a:t>: 0 12px 16px 0 </a:t>
                      </a:r>
                      <a:r>
                        <a:rPr lang="es-MX" b="0" i="1" dirty="0" err="1">
                          <a:latin typeface="Consolas" panose="020B0609020204030204" pitchFamily="49" charset="0"/>
                        </a:rPr>
                        <a:t>rgba</a:t>
                      </a:r>
                      <a:r>
                        <a:rPr lang="es-MX" b="0" i="1" dirty="0">
                          <a:latin typeface="Consolas" panose="020B0609020204030204" pitchFamily="49" charset="0"/>
                        </a:rPr>
                        <a:t>(0,0,0,0.24),0 17px 50px 0 </a:t>
                      </a:r>
                      <a:r>
                        <a:rPr lang="es-MX" b="0" i="1" dirty="0" err="1">
                          <a:latin typeface="Consolas" panose="020B0609020204030204" pitchFamily="49" charset="0"/>
                        </a:rPr>
                        <a:t>rgba</a:t>
                      </a:r>
                      <a:r>
                        <a:rPr lang="es-MX" b="0" i="1" dirty="0">
                          <a:latin typeface="Consolas" panose="020B0609020204030204" pitchFamily="49" charset="0"/>
                        </a:rPr>
                        <a:t>(0,0,0,0.19);</a:t>
                      </a:r>
                    </a:p>
                    <a:p>
                      <a:r>
                        <a:rPr lang="es-MX" b="0" i="1" dirty="0">
                          <a:latin typeface="Consolas" panose="020B0609020204030204" pitchFamily="49" charset="0"/>
                        </a:rPr>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extLst>
                  <a:ext uri="{0D108BD9-81ED-4DB2-BD59-A6C34878D82A}">
                    <a16:rowId xmlns:a16="http://schemas.microsoft.com/office/drawing/2014/main" xmlns="" val="4255798746"/>
                  </a:ext>
                </a:extLst>
              </a:tr>
            </a:tbl>
          </a:graphicData>
        </a:graphic>
      </p:graphicFrame>
      <p:pic>
        <p:nvPicPr>
          <p:cNvPr id="3" name="Picture 2"/>
          <p:cNvPicPr>
            <a:picLocks noChangeAspect="1"/>
          </p:cNvPicPr>
          <p:nvPr/>
        </p:nvPicPr>
        <p:blipFill rotWithShape="1">
          <a:blip r:embed="rId2"/>
          <a:srcRect l="51018" t="43523" r="21278" b="49049"/>
          <a:stretch/>
        </p:blipFill>
        <p:spPr>
          <a:xfrm>
            <a:off x="7076661" y="5950227"/>
            <a:ext cx="3604592" cy="543340"/>
          </a:xfrm>
          <a:prstGeom prst="rect">
            <a:avLst/>
          </a:prstGeom>
        </p:spPr>
      </p:pic>
    </p:spTree>
    <p:extLst>
      <p:ext uri="{BB962C8B-B14F-4D97-AF65-F5344CB8AC3E}">
        <p14:creationId xmlns:p14="http://schemas.microsoft.com/office/powerpoint/2010/main" val="28701125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Selectores por elemento</a:t>
            </a:r>
            <a:endParaRPr lang="es-MX" dirty="0"/>
          </a:p>
        </p:txBody>
      </p:sp>
      <p:sp>
        <p:nvSpPr>
          <p:cNvPr id="3" name="CuadroTexto 2"/>
          <p:cNvSpPr txBox="1"/>
          <p:nvPr/>
        </p:nvSpPr>
        <p:spPr>
          <a:xfrm>
            <a:off x="3302188" y="2885333"/>
            <a:ext cx="1951175" cy="646331"/>
          </a:xfrm>
          <a:prstGeom prst="rect">
            <a:avLst/>
          </a:prstGeom>
          <a:noFill/>
        </p:spPr>
        <p:txBody>
          <a:bodyPr wrap="none" rtlCol="0">
            <a:spAutoFit/>
          </a:bodyPr>
          <a:lstStyle/>
          <a:p>
            <a:r>
              <a:rPr lang="es-MX" sz="3600" dirty="0" smtClean="0"/>
              <a:t>h1,p{…}</a:t>
            </a:r>
            <a:endParaRPr lang="es-MX" sz="3600" dirty="0"/>
          </a:p>
        </p:txBody>
      </p:sp>
      <p:sp>
        <p:nvSpPr>
          <p:cNvPr id="4" name="CuadroTexto 3"/>
          <p:cNvSpPr txBox="1"/>
          <p:nvPr/>
        </p:nvSpPr>
        <p:spPr>
          <a:xfrm>
            <a:off x="810000" y="2885334"/>
            <a:ext cx="1284326" cy="646331"/>
          </a:xfrm>
          <a:prstGeom prst="rect">
            <a:avLst/>
          </a:prstGeom>
          <a:noFill/>
        </p:spPr>
        <p:txBody>
          <a:bodyPr wrap="none" rtlCol="0">
            <a:spAutoFit/>
          </a:bodyPr>
          <a:lstStyle/>
          <a:p>
            <a:r>
              <a:rPr lang="es-MX" sz="3600" dirty="0" smtClean="0"/>
              <a:t>p{…}</a:t>
            </a:r>
            <a:endParaRPr lang="es-MX" sz="3600" dirty="0"/>
          </a:p>
        </p:txBody>
      </p:sp>
      <p:sp>
        <p:nvSpPr>
          <p:cNvPr id="5" name="CuadroTexto 4"/>
          <p:cNvSpPr txBox="1"/>
          <p:nvPr/>
        </p:nvSpPr>
        <p:spPr>
          <a:xfrm>
            <a:off x="6662931" y="2906444"/>
            <a:ext cx="2230098" cy="646331"/>
          </a:xfrm>
          <a:prstGeom prst="rect">
            <a:avLst/>
          </a:prstGeom>
          <a:noFill/>
        </p:spPr>
        <p:txBody>
          <a:bodyPr wrap="none" rtlCol="0">
            <a:spAutoFit/>
          </a:bodyPr>
          <a:lstStyle/>
          <a:p>
            <a:r>
              <a:rPr lang="es-MX" sz="3600" dirty="0"/>
              <a:t>d</a:t>
            </a:r>
            <a:r>
              <a:rPr lang="es-MX" sz="3600" dirty="0" smtClean="0"/>
              <a:t>iv&gt;p{…}</a:t>
            </a:r>
            <a:endParaRPr lang="es-MX" sz="3600" dirty="0"/>
          </a:p>
        </p:txBody>
      </p:sp>
      <p:sp>
        <p:nvSpPr>
          <p:cNvPr id="6" name="CuadroTexto 5"/>
          <p:cNvSpPr txBox="1"/>
          <p:nvPr/>
        </p:nvSpPr>
        <p:spPr>
          <a:xfrm>
            <a:off x="9491296" y="2906444"/>
            <a:ext cx="2230098" cy="646331"/>
          </a:xfrm>
          <a:prstGeom prst="rect">
            <a:avLst/>
          </a:prstGeom>
          <a:noFill/>
        </p:spPr>
        <p:txBody>
          <a:bodyPr wrap="none" rtlCol="0">
            <a:spAutoFit/>
          </a:bodyPr>
          <a:lstStyle/>
          <a:p>
            <a:r>
              <a:rPr lang="es-MX" sz="3600" dirty="0" err="1"/>
              <a:t>d</a:t>
            </a:r>
            <a:r>
              <a:rPr lang="es-MX" sz="3600" dirty="0" err="1" smtClean="0"/>
              <a:t>iv+p</a:t>
            </a:r>
            <a:r>
              <a:rPr lang="es-MX" sz="3600" dirty="0" smtClean="0"/>
              <a:t>{…}</a:t>
            </a:r>
            <a:endParaRPr lang="es-MX" sz="3600" dirty="0"/>
          </a:p>
        </p:txBody>
      </p:sp>
      <p:sp>
        <p:nvSpPr>
          <p:cNvPr id="7" name="CuadroTexto 6"/>
          <p:cNvSpPr txBox="1"/>
          <p:nvPr/>
        </p:nvSpPr>
        <p:spPr>
          <a:xfrm>
            <a:off x="5110820" y="4718415"/>
            <a:ext cx="2230098" cy="646331"/>
          </a:xfrm>
          <a:prstGeom prst="rect">
            <a:avLst/>
          </a:prstGeom>
          <a:noFill/>
        </p:spPr>
        <p:txBody>
          <a:bodyPr wrap="none" rtlCol="0">
            <a:spAutoFit/>
          </a:bodyPr>
          <a:lstStyle/>
          <a:p>
            <a:r>
              <a:rPr lang="es-MX" sz="3600" dirty="0" err="1"/>
              <a:t>d</a:t>
            </a:r>
            <a:r>
              <a:rPr lang="es-MX" sz="3600" dirty="0" err="1" smtClean="0"/>
              <a:t>iv~p</a:t>
            </a:r>
            <a:r>
              <a:rPr lang="es-MX" sz="3600" dirty="0" smtClean="0"/>
              <a:t>{…}</a:t>
            </a:r>
            <a:endParaRPr lang="es-MX" sz="3600" dirty="0"/>
          </a:p>
        </p:txBody>
      </p:sp>
    </p:spTree>
    <p:extLst>
      <p:ext uri="{BB962C8B-B14F-4D97-AF65-F5344CB8AC3E}">
        <p14:creationId xmlns:p14="http://schemas.microsoft.com/office/powerpoint/2010/main" val="29199771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Botones: Deshabilitar	</a:t>
            </a:r>
          </a:p>
        </p:txBody>
      </p:sp>
      <p:graphicFrame>
        <p:nvGraphicFramePr>
          <p:cNvPr id="4" name="Content Placeholder 3"/>
          <p:cNvGraphicFramePr>
            <a:graphicFrameLocks noGrp="1"/>
          </p:cNvGraphicFramePr>
          <p:nvPr>
            <p:ph idx="1"/>
            <p:extLst/>
          </p:nvPr>
        </p:nvGraphicFramePr>
        <p:xfrm>
          <a:off x="819150" y="2222500"/>
          <a:ext cx="10553700" cy="4480560"/>
        </p:xfrm>
        <a:graphic>
          <a:graphicData uri="http://schemas.openxmlformats.org/drawingml/2006/table">
            <a:tbl>
              <a:tblPr firstRow="1" bandRow="1">
                <a:tableStyleId>{5C22544A-7EE6-4342-B048-85BDC9FD1C3A}</a:tableStyleId>
              </a:tblPr>
              <a:tblGrid>
                <a:gridCol w="5276850">
                  <a:extLst>
                    <a:ext uri="{9D8B030D-6E8A-4147-A177-3AD203B41FA5}">
                      <a16:colId xmlns:a16="http://schemas.microsoft.com/office/drawing/2014/main" xmlns="" val="1845481289"/>
                    </a:ext>
                  </a:extLst>
                </a:gridCol>
                <a:gridCol w="5276850">
                  <a:extLst>
                    <a:ext uri="{9D8B030D-6E8A-4147-A177-3AD203B41FA5}">
                      <a16:colId xmlns:a16="http://schemas.microsoft.com/office/drawing/2014/main" xmlns="" val="2305001865"/>
                    </a:ext>
                  </a:extLst>
                </a:gridCol>
              </a:tblGrid>
              <a:tr h="370840">
                <a:tc>
                  <a:txBody>
                    <a:bodyPr/>
                    <a:lstStyle/>
                    <a:p>
                      <a:r>
                        <a:rPr lang="es-MX" b="0" dirty="0">
                          <a:latin typeface="Consolas" panose="020B0609020204030204" pitchFamily="49" charset="0"/>
                        </a:rPr>
                        <a:t>CSS</a:t>
                      </a:r>
                    </a:p>
                    <a:p>
                      <a:endParaRPr lang="es-MX" b="0" dirty="0">
                        <a:latin typeface="Consolas" panose="020B0609020204030204" pitchFamily="49" charset="0"/>
                      </a:endParaRPr>
                    </a:p>
                    <a:p>
                      <a:r>
                        <a:rPr lang="es-MX" b="0" dirty="0">
                          <a:latin typeface="Consolas" panose="020B0609020204030204" pitchFamily="49" charset="0"/>
                        </a:rPr>
                        <a:t>.</a:t>
                      </a:r>
                      <a:r>
                        <a:rPr lang="es-MX" b="0" dirty="0" err="1">
                          <a:latin typeface="Consolas" panose="020B0609020204030204" pitchFamily="49" charset="0"/>
                        </a:rPr>
                        <a:t>button</a:t>
                      </a:r>
                      <a:r>
                        <a:rPr lang="es-MX" b="0" dirty="0">
                          <a:latin typeface="Consolas" panose="020B0609020204030204" pitchFamily="49" charset="0"/>
                        </a:rPr>
                        <a:t> {</a:t>
                      </a:r>
                    </a:p>
                    <a:p>
                      <a:r>
                        <a:rPr lang="es-MX" b="0" dirty="0">
                          <a:latin typeface="Consolas" panose="020B0609020204030204" pitchFamily="49" charset="0"/>
                        </a:rPr>
                        <a:t>    </a:t>
                      </a:r>
                      <a:r>
                        <a:rPr lang="es-MX" b="0" dirty="0" err="1">
                          <a:latin typeface="Consolas" panose="020B0609020204030204" pitchFamily="49" charset="0"/>
                        </a:rPr>
                        <a:t>background</a:t>
                      </a:r>
                      <a:r>
                        <a:rPr lang="es-MX" b="0" dirty="0">
                          <a:latin typeface="Consolas" panose="020B0609020204030204" pitchFamily="49" charset="0"/>
                        </a:rPr>
                        <a:t>-color: #4CAF50; /* Green */</a:t>
                      </a:r>
                    </a:p>
                    <a:p>
                      <a:r>
                        <a:rPr lang="es-MX" b="0" dirty="0">
                          <a:latin typeface="Consolas" panose="020B0609020204030204" pitchFamily="49" charset="0"/>
                        </a:rPr>
                        <a:t>    </a:t>
                      </a:r>
                      <a:r>
                        <a:rPr lang="es-MX" b="0" dirty="0" err="1">
                          <a:latin typeface="Consolas" panose="020B0609020204030204" pitchFamily="49" charset="0"/>
                        </a:rPr>
                        <a:t>border</a:t>
                      </a:r>
                      <a:r>
                        <a:rPr lang="es-MX" b="0" dirty="0">
                          <a:latin typeface="Consolas" panose="020B0609020204030204" pitchFamily="49" charset="0"/>
                        </a:rPr>
                        <a:t>: </a:t>
                      </a:r>
                      <a:r>
                        <a:rPr lang="es-MX" b="0" dirty="0" err="1">
                          <a:latin typeface="Consolas" panose="020B0609020204030204" pitchFamily="49" charset="0"/>
                        </a:rPr>
                        <a:t>none</a:t>
                      </a:r>
                      <a:r>
                        <a:rPr lang="es-MX" b="0" dirty="0">
                          <a:latin typeface="Consolas" panose="020B0609020204030204" pitchFamily="49" charset="0"/>
                        </a:rPr>
                        <a:t>;</a:t>
                      </a:r>
                    </a:p>
                    <a:p>
                      <a:r>
                        <a:rPr lang="es-MX" b="0" dirty="0">
                          <a:latin typeface="Consolas" panose="020B0609020204030204" pitchFamily="49" charset="0"/>
                        </a:rPr>
                        <a:t>    color: </a:t>
                      </a:r>
                      <a:r>
                        <a:rPr lang="es-MX" b="0" dirty="0" err="1">
                          <a:latin typeface="Consolas" panose="020B0609020204030204" pitchFamily="49" charset="0"/>
                        </a:rPr>
                        <a:t>white</a:t>
                      </a:r>
                      <a:r>
                        <a:rPr lang="es-MX" b="0" dirty="0">
                          <a:latin typeface="Consolas" panose="020B0609020204030204" pitchFamily="49" charset="0"/>
                        </a:rPr>
                        <a:t>;</a:t>
                      </a:r>
                    </a:p>
                    <a:p>
                      <a:r>
                        <a:rPr lang="es-MX" b="0" dirty="0">
                          <a:latin typeface="Consolas" panose="020B0609020204030204" pitchFamily="49" charset="0"/>
                        </a:rPr>
                        <a:t>    </a:t>
                      </a:r>
                      <a:r>
                        <a:rPr lang="es-MX" b="0" dirty="0" err="1">
                          <a:latin typeface="Consolas" panose="020B0609020204030204" pitchFamily="49" charset="0"/>
                        </a:rPr>
                        <a:t>padding</a:t>
                      </a:r>
                      <a:r>
                        <a:rPr lang="es-MX" b="0" dirty="0">
                          <a:latin typeface="Consolas" panose="020B0609020204030204" pitchFamily="49" charset="0"/>
                        </a:rPr>
                        <a:t>: 15px 32px;</a:t>
                      </a:r>
                    </a:p>
                    <a:p>
                      <a:r>
                        <a:rPr lang="es-MX" b="0" dirty="0">
                          <a:latin typeface="Consolas" panose="020B0609020204030204" pitchFamily="49" charset="0"/>
                        </a:rPr>
                        <a:t>    </a:t>
                      </a:r>
                      <a:r>
                        <a:rPr lang="es-MX" b="0" dirty="0" err="1">
                          <a:latin typeface="Consolas" panose="020B0609020204030204" pitchFamily="49" charset="0"/>
                        </a:rPr>
                        <a:t>text-align</a:t>
                      </a:r>
                      <a:r>
                        <a:rPr lang="es-MX" b="0" dirty="0">
                          <a:latin typeface="Consolas" panose="020B0609020204030204" pitchFamily="49" charset="0"/>
                        </a:rPr>
                        <a:t>: center;</a:t>
                      </a:r>
                    </a:p>
                    <a:p>
                      <a:r>
                        <a:rPr lang="es-MX" b="0" dirty="0">
                          <a:latin typeface="Consolas" panose="020B0609020204030204" pitchFamily="49" charset="0"/>
                        </a:rPr>
                        <a:t>    </a:t>
                      </a:r>
                      <a:r>
                        <a:rPr lang="es-MX" b="0" dirty="0" err="1">
                          <a:latin typeface="Consolas" panose="020B0609020204030204" pitchFamily="49" charset="0"/>
                        </a:rPr>
                        <a:t>text-decoration</a:t>
                      </a:r>
                      <a:r>
                        <a:rPr lang="es-MX" b="0" dirty="0">
                          <a:latin typeface="Consolas" panose="020B0609020204030204" pitchFamily="49" charset="0"/>
                        </a:rPr>
                        <a:t>: </a:t>
                      </a:r>
                      <a:r>
                        <a:rPr lang="es-MX" b="0" dirty="0" err="1">
                          <a:latin typeface="Consolas" panose="020B0609020204030204" pitchFamily="49" charset="0"/>
                        </a:rPr>
                        <a:t>none</a:t>
                      </a:r>
                      <a:r>
                        <a:rPr lang="es-MX" b="0" dirty="0">
                          <a:latin typeface="Consolas" panose="020B0609020204030204" pitchFamily="49" charset="0"/>
                        </a:rPr>
                        <a:t>;</a:t>
                      </a:r>
                    </a:p>
                    <a:p>
                      <a:r>
                        <a:rPr lang="es-MX" b="0" dirty="0">
                          <a:latin typeface="Consolas" panose="020B0609020204030204" pitchFamily="49" charset="0"/>
                        </a:rPr>
                        <a:t>    </a:t>
                      </a:r>
                      <a:r>
                        <a:rPr lang="es-MX" b="0" dirty="0" err="1">
                          <a:latin typeface="Consolas" panose="020B0609020204030204" pitchFamily="49" charset="0"/>
                        </a:rPr>
                        <a:t>display</a:t>
                      </a:r>
                      <a:r>
                        <a:rPr lang="es-MX" b="0" dirty="0">
                          <a:latin typeface="Consolas" panose="020B0609020204030204" pitchFamily="49" charset="0"/>
                        </a:rPr>
                        <a:t>: </a:t>
                      </a:r>
                      <a:r>
                        <a:rPr lang="es-MX" b="0" dirty="0" err="1">
                          <a:latin typeface="Consolas" panose="020B0609020204030204" pitchFamily="49" charset="0"/>
                        </a:rPr>
                        <a:t>inline</a:t>
                      </a:r>
                      <a:r>
                        <a:rPr lang="es-MX" b="0" dirty="0">
                          <a:latin typeface="Consolas" panose="020B0609020204030204" pitchFamily="49" charset="0"/>
                        </a:rPr>
                        <a:t>-block;</a:t>
                      </a:r>
                    </a:p>
                    <a:p>
                      <a:r>
                        <a:rPr lang="es-MX" b="0" dirty="0">
                          <a:latin typeface="Consolas" panose="020B0609020204030204" pitchFamily="49" charset="0"/>
                        </a:rPr>
                        <a:t>    </a:t>
                      </a:r>
                      <a:r>
                        <a:rPr lang="es-MX" b="0" dirty="0" err="1">
                          <a:latin typeface="Consolas" panose="020B0609020204030204" pitchFamily="49" charset="0"/>
                        </a:rPr>
                        <a:t>font-size</a:t>
                      </a:r>
                      <a:r>
                        <a:rPr lang="es-MX" b="0" dirty="0">
                          <a:latin typeface="Consolas" panose="020B0609020204030204" pitchFamily="49" charset="0"/>
                        </a:rPr>
                        <a:t>: 16px;</a:t>
                      </a:r>
                    </a:p>
                    <a:p>
                      <a:r>
                        <a:rPr lang="es-MX" b="0" dirty="0">
                          <a:latin typeface="Consolas" panose="020B0609020204030204" pitchFamily="49" charset="0"/>
                        </a:rPr>
                        <a:t>    </a:t>
                      </a:r>
                      <a:r>
                        <a:rPr lang="es-MX" b="0" dirty="0" err="1">
                          <a:latin typeface="Consolas" panose="020B0609020204030204" pitchFamily="49" charset="0"/>
                        </a:rPr>
                        <a:t>margin</a:t>
                      </a:r>
                      <a:r>
                        <a:rPr lang="es-MX" b="0" dirty="0">
                          <a:latin typeface="Consolas" panose="020B0609020204030204" pitchFamily="49" charset="0"/>
                        </a:rPr>
                        <a:t>: 4px 2px;</a:t>
                      </a:r>
                    </a:p>
                    <a:p>
                      <a:r>
                        <a:rPr lang="es-MX" b="0" dirty="0">
                          <a:latin typeface="Consolas" panose="020B0609020204030204" pitchFamily="49" charset="0"/>
                        </a:rPr>
                        <a:t>    cursor: pointer;</a:t>
                      </a:r>
                    </a:p>
                    <a:p>
                      <a:r>
                        <a:rPr lang="es-MX" b="0" dirty="0">
                          <a:latin typeface="Consolas" panose="020B0609020204030204" pitchFamily="49" charset="0"/>
                        </a:rPr>
                        <a:t>}</a:t>
                      </a:r>
                    </a:p>
                    <a:p>
                      <a:endParaRPr lang="es-MX" b="0" dirty="0">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tc>
                  <a:txBody>
                    <a:bodyPr/>
                    <a:lstStyle/>
                    <a:p>
                      <a:r>
                        <a:rPr lang="es-MX" b="0" dirty="0">
                          <a:latin typeface="Consolas" panose="020B0609020204030204" pitchFamily="49" charset="0"/>
                        </a:rPr>
                        <a:t>.</a:t>
                      </a:r>
                      <a:r>
                        <a:rPr lang="es-MX" b="0" dirty="0" err="1">
                          <a:latin typeface="Consolas" panose="020B0609020204030204" pitchFamily="49" charset="0"/>
                        </a:rPr>
                        <a:t>disabled</a:t>
                      </a:r>
                      <a:r>
                        <a:rPr lang="es-MX" b="0" dirty="0">
                          <a:latin typeface="Consolas" panose="020B0609020204030204" pitchFamily="49" charset="0"/>
                        </a:rPr>
                        <a:t> {</a:t>
                      </a:r>
                    </a:p>
                    <a:p>
                      <a:r>
                        <a:rPr lang="es-MX" b="0" dirty="0">
                          <a:latin typeface="Consolas" panose="020B0609020204030204" pitchFamily="49" charset="0"/>
                        </a:rPr>
                        <a:t>    </a:t>
                      </a:r>
                      <a:r>
                        <a:rPr lang="es-MX" b="0" dirty="0" err="1">
                          <a:latin typeface="Consolas" panose="020B0609020204030204" pitchFamily="49" charset="0"/>
                        </a:rPr>
                        <a:t>opacity</a:t>
                      </a:r>
                      <a:r>
                        <a:rPr lang="es-MX" b="0" dirty="0">
                          <a:latin typeface="Consolas" panose="020B0609020204030204" pitchFamily="49" charset="0"/>
                        </a:rPr>
                        <a:t>: 0.6;</a:t>
                      </a:r>
                    </a:p>
                    <a:p>
                      <a:r>
                        <a:rPr lang="es-MX" b="0" dirty="0">
                          <a:latin typeface="Consolas" panose="020B0609020204030204" pitchFamily="49" charset="0"/>
                        </a:rPr>
                        <a:t>    cursor: </a:t>
                      </a:r>
                      <a:r>
                        <a:rPr lang="es-MX" b="0" dirty="0" err="1">
                          <a:latin typeface="Consolas" panose="020B0609020204030204" pitchFamily="49" charset="0"/>
                        </a:rPr>
                        <a:t>not-allowed</a:t>
                      </a:r>
                      <a:r>
                        <a:rPr lang="es-MX" b="0" dirty="0">
                          <a:latin typeface="Consolas" panose="020B0609020204030204" pitchFamily="49" charset="0"/>
                        </a:rPr>
                        <a:t>;</a:t>
                      </a:r>
                    </a:p>
                    <a:p>
                      <a:r>
                        <a:rPr lang="es-MX" b="0" dirty="0">
                          <a:latin typeface="Consolas" panose="020B0609020204030204" pitchFamily="49" charset="0"/>
                        </a:rPr>
                        <a:t>}</a:t>
                      </a:r>
                    </a:p>
                    <a:p>
                      <a:endParaRPr lang="es-MX" b="0" dirty="0">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extLst>
                  <a:ext uri="{0D108BD9-81ED-4DB2-BD59-A6C34878D82A}">
                    <a16:rowId xmlns:a16="http://schemas.microsoft.com/office/drawing/2014/main" xmlns="" val="3841338066"/>
                  </a:ext>
                </a:extLst>
              </a:tr>
            </a:tbl>
          </a:graphicData>
        </a:graphic>
      </p:graphicFrame>
      <p:pic>
        <p:nvPicPr>
          <p:cNvPr id="5" name="Picture 4"/>
          <p:cNvPicPr>
            <a:picLocks noChangeAspect="1"/>
          </p:cNvPicPr>
          <p:nvPr/>
        </p:nvPicPr>
        <p:blipFill rotWithShape="1">
          <a:blip r:embed="rId2"/>
          <a:srcRect l="17102" t="47509" r="54685" b="43977"/>
          <a:stretch/>
        </p:blipFill>
        <p:spPr>
          <a:xfrm>
            <a:off x="6414052" y="5446643"/>
            <a:ext cx="3670853" cy="622853"/>
          </a:xfrm>
          <a:prstGeom prst="rect">
            <a:avLst/>
          </a:prstGeom>
        </p:spPr>
      </p:pic>
    </p:spTree>
    <p:extLst>
      <p:ext uri="{BB962C8B-B14F-4D97-AF65-F5344CB8AC3E}">
        <p14:creationId xmlns:p14="http://schemas.microsoft.com/office/powerpoint/2010/main" val="50752379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Botones: </a:t>
            </a:r>
            <a:r>
              <a:rPr lang="es-MX" dirty="0" err="1"/>
              <a:t>widht</a:t>
            </a:r>
            <a:endParaRPr lang="es-MX" dirty="0"/>
          </a:p>
        </p:txBody>
      </p:sp>
      <p:graphicFrame>
        <p:nvGraphicFramePr>
          <p:cNvPr id="5" name="Content Placeholder 4"/>
          <p:cNvGraphicFramePr>
            <a:graphicFrameLocks noGrp="1"/>
          </p:cNvGraphicFramePr>
          <p:nvPr>
            <p:ph idx="1"/>
            <p:extLst/>
          </p:nvPr>
        </p:nvGraphicFramePr>
        <p:xfrm>
          <a:off x="819150" y="2222500"/>
          <a:ext cx="10553700" cy="4206240"/>
        </p:xfrm>
        <a:graphic>
          <a:graphicData uri="http://schemas.openxmlformats.org/drawingml/2006/table">
            <a:tbl>
              <a:tblPr firstRow="1" bandRow="1">
                <a:tableStyleId>{5C22544A-7EE6-4342-B048-85BDC9FD1C3A}</a:tableStyleId>
              </a:tblPr>
              <a:tblGrid>
                <a:gridCol w="5276850">
                  <a:extLst>
                    <a:ext uri="{9D8B030D-6E8A-4147-A177-3AD203B41FA5}">
                      <a16:colId xmlns:a16="http://schemas.microsoft.com/office/drawing/2014/main" xmlns="" val="2940885667"/>
                    </a:ext>
                  </a:extLst>
                </a:gridCol>
                <a:gridCol w="5276850">
                  <a:extLst>
                    <a:ext uri="{9D8B030D-6E8A-4147-A177-3AD203B41FA5}">
                      <a16:colId xmlns:a16="http://schemas.microsoft.com/office/drawing/2014/main" xmlns="" val="3631387157"/>
                    </a:ext>
                  </a:extLst>
                </a:gridCol>
              </a:tblGrid>
              <a:tr h="370840">
                <a:tc>
                  <a:txBody>
                    <a:bodyPr/>
                    <a:lstStyle/>
                    <a:p>
                      <a:r>
                        <a:rPr lang="es-MX" b="0" i="1" dirty="0">
                          <a:latin typeface="Consolas" panose="020B0609020204030204" pitchFamily="49" charset="0"/>
                        </a:rPr>
                        <a:t>CSS</a:t>
                      </a:r>
                    </a:p>
                    <a:p>
                      <a:endParaRPr lang="es-MX" b="0" i="1" dirty="0">
                        <a:latin typeface="Consolas" panose="020B0609020204030204" pitchFamily="49" charset="0"/>
                      </a:endParaRPr>
                    </a:p>
                    <a:p>
                      <a:r>
                        <a:rPr lang="es-MX" b="0" i="1" dirty="0">
                          <a:latin typeface="Consolas" panose="020B0609020204030204" pitchFamily="49" charset="0"/>
                        </a:rPr>
                        <a:t>.</a:t>
                      </a:r>
                      <a:r>
                        <a:rPr lang="es-MX" b="0" i="1" dirty="0" err="1">
                          <a:latin typeface="Consolas" panose="020B0609020204030204" pitchFamily="49" charset="0"/>
                        </a:rPr>
                        <a:t>button</a:t>
                      </a:r>
                      <a:r>
                        <a:rPr lang="es-MX" b="0" i="1" dirty="0">
                          <a:latin typeface="Consolas" panose="020B0609020204030204" pitchFamily="49" charset="0"/>
                        </a:rPr>
                        <a:t> {</a:t>
                      </a:r>
                    </a:p>
                    <a:p>
                      <a:r>
                        <a:rPr lang="es-MX" b="0" i="1" dirty="0">
                          <a:latin typeface="Consolas" panose="020B0609020204030204" pitchFamily="49" charset="0"/>
                        </a:rPr>
                        <a:t>    </a:t>
                      </a:r>
                      <a:r>
                        <a:rPr lang="es-MX" b="0" i="1" dirty="0" err="1">
                          <a:latin typeface="Consolas" panose="020B0609020204030204" pitchFamily="49" charset="0"/>
                        </a:rPr>
                        <a:t>background</a:t>
                      </a:r>
                      <a:r>
                        <a:rPr lang="es-MX" b="0" i="1" dirty="0">
                          <a:latin typeface="Consolas" panose="020B0609020204030204" pitchFamily="49" charset="0"/>
                        </a:rPr>
                        <a:t>-color: #4CAF50; /* Green */</a:t>
                      </a:r>
                    </a:p>
                    <a:p>
                      <a:r>
                        <a:rPr lang="es-MX" b="0" i="1" dirty="0">
                          <a:latin typeface="Consolas" panose="020B0609020204030204" pitchFamily="49" charset="0"/>
                        </a:rPr>
                        <a:t>    </a:t>
                      </a:r>
                      <a:r>
                        <a:rPr lang="es-MX" b="0" i="1" dirty="0" err="1">
                          <a:latin typeface="Consolas" panose="020B0609020204030204" pitchFamily="49" charset="0"/>
                        </a:rPr>
                        <a:t>border</a:t>
                      </a:r>
                      <a:r>
                        <a:rPr lang="es-MX" b="0" i="1" dirty="0">
                          <a:latin typeface="Consolas" panose="020B0609020204030204" pitchFamily="49" charset="0"/>
                        </a:rPr>
                        <a:t>: </a:t>
                      </a:r>
                      <a:r>
                        <a:rPr lang="es-MX" b="0" i="1" dirty="0" err="1">
                          <a:latin typeface="Consolas" panose="020B0609020204030204" pitchFamily="49" charset="0"/>
                        </a:rPr>
                        <a:t>none</a:t>
                      </a:r>
                      <a:r>
                        <a:rPr lang="es-MX" b="0" i="1" dirty="0">
                          <a:latin typeface="Consolas" panose="020B0609020204030204" pitchFamily="49" charset="0"/>
                        </a:rPr>
                        <a:t>;</a:t>
                      </a:r>
                    </a:p>
                    <a:p>
                      <a:r>
                        <a:rPr lang="es-MX" b="0" i="1" dirty="0">
                          <a:latin typeface="Consolas" panose="020B0609020204030204" pitchFamily="49" charset="0"/>
                        </a:rPr>
                        <a:t>    color: </a:t>
                      </a:r>
                      <a:r>
                        <a:rPr lang="es-MX" b="0" i="1" dirty="0" err="1">
                          <a:latin typeface="Consolas" panose="020B0609020204030204" pitchFamily="49" charset="0"/>
                        </a:rPr>
                        <a:t>white</a:t>
                      </a:r>
                      <a:r>
                        <a:rPr lang="es-MX" b="0" i="1" dirty="0">
                          <a:latin typeface="Consolas" panose="020B0609020204030204" pitchFamily="49" charset="0"/>
                        </a:rPr>
                        <a:t>;</a:t>
                      </a:r>
                    </a:p>
                    <a:p>
                      <a:r>
                        <a:rPr lang="es-MX" b="0" i="1" dirty="0">
                          <a:latin typeface="Consolas" panose="020B0609020204030204" pitchFamily="49" charset="0"/>
                        </a:rPr>
                        <a:t>    </a:t>
                      </a:r>
                      <a:r>
                        <a:rPr lang="es-MX" b="0" i="1" dirty="0" err="1">
                          <a:latin typeface="Consolas" panose="020B0609020204030204" pitchFamily="49" charset="0"/>
                        </a:rPr>
                        <a:t>padding</a:t>
                      </a:r>
                      <a:r>
                        <a:rPr lang="es-MX" b="0" i="1" dirty="0">
                          <a:latin typeface="Consolas" panose="020B0609020204030204" pitchFamily="49" charset="0"/>
                        </a:rPr>
                        <a:t>: 15px 32px;</a:t>
                      </a:r>
                    </a:p>
                    <a:p>
                      <a:r>
                        <a:rPr lang="es-MX" b="0" i="1" dirty="0">
                          <a:latin typeface="Consolas" panose="020B0609020204030204" pitchFamily="49" charset="0"/>
                        </a:rPr>
                        <a:t>    </a:t>
                      </a:r>
                      <a:r>
                        <a:rPr lang="es-MX" b="0" i="1" dirty="0" err="1">
                          <a:latin typeface="Consolas" panose="020B0609020204030204" pitchFamily="49" charset="0"/>
                        </a:rPr>
                        <a:t>text-align</a:t>
                      </a:r>
                      <a:r>
                        <a:rPr lang="es-MX" b="0" i="1" dirty="0">
                          <a:latin typeface="Consolas" panose="020B0609020204030204" pitchFamily="49" charset="0"/>
                        </a:rPr>
                        <a:t>: center;</a:t>
                      </a:r>
                    </a:p>
                    <a:p>
                      <a:r>
                        <a:rPr lang="es-MX" b="0" i="1" dirty="0">
                          <a:latin typeface="Consolas" panose="020B0609020204030204" pitchFamily="49" charset="0"/>
                        </a:rPr>
                        <a:t>    </a:t>
                      </a:r>
                      <a:r>
                        <a:rPr lang="es-MX" b="0" i="1" dirty="0" err="1">
                          <a:latin typeface="Consolas" panose="020B0609020204030204" pitchFamily="49" charset="0"/>
                        </a:rPr>
                        <a:t>text-decoration</a:t>
                      </a:r>
                      <a:r>
                        <a:rPr lang="es-MX" b="0" i="1" dirty="0">
                          <a:latin typeface="Consolas" panose="020B0609020204030204" pitchFamily="49" charset="0"/>
                        </a:rPr>
                        <a:t>: </a:t>
                      </a:r>
                      <a:r>
                        <a:rPr lang="es-MX" b="0" i="1" dirty="0" err="1">
                          <a:latin typeface="Consolas" panose="020B0609020204030204" pitchFamily="49" charset="0"/>
                        </a:rPr>
                        <a:t>none</a:t>
                      </a:r>
                      <a:r>
                        <a:rPr lang="es-MX" b="0" i="1" dirty="0">
                          <a:latin typeface="Consolas" panose="020B0609020204030204" pitchFamily="49" charset="0"/>
                        </a:rPr>
                        <a:t>;</a:t>
                      </a:r>
                    </a:p>
                    <a:p>
                      <a:r>
                        <a:rPr lang="es-MX" b="0" i="1" dirty="0">
                          <a:latin typeface="Consolas" panose="020B0609020204030204" pitchFamily="49" charset="0"/>
                        </a:rPr>
                        <a:t>    </a:t>
                      </a:r>
                      <a:r>
                        <a:rPr lang="es-MX" b="0" i="1" dirty="0" err="1">
                          <a:latin typeface="Consolas" panose="020B0609020204030204" pitchFamily="49" charset="0"/>
                        </a:rPr>
                        <a:t>display</a:t>
                      </a:r>
                      <a:r>
                        <a:rPr lang="es-MX" b="0" i="1" dirty="0">
                          <a:latin typeface="Consolas" panose="020B0609020204030204" pitchFamily="49" charset="0"/>
                        </a:rPr>
                        <a:t>: </a:t>
                      </a:r>
                      <a:r>
                        <a:rPr lang="es-MX" b="0" i="1" dirty="0" err="1">
                          <a:latin typeface="Consolas" panose="020B0609020204030204" pitchFamily="49" charset="0"/>
                        </a:rPr>
                        <a:t>inline</a:t>
                      </a:r>
                      <a:r>
                        <a:rPr lang="es-MX" b="0" i="1" dirty="0">
                          <a:latin typeface="Consolas" panose="020B0609020204030204" pitchFamily="49" charset="0"/>
                        </a:rPr>
                        <a:t>-block;</a:t>
                      </a:r>
                    </a:p>
                    <a:p>
                      <a:r>
                        <a:rPr lang="es-MX" b="0" i="1" dirty="0">
                          <a:latin typeface="Consolas" panose="020B0609020204030204" pitchFamily="49" charset="0"/>
                        </a:rPr>
                        <a:t>    </a:t>
                      </a:r>
                      <a:r>
                        <a:rPr lang="es-MX" b="0" i="1" dirty="0" err="1">
                          <a:latin typeface="Consolas" panose="020B0609020204030204" pitchFamily="49" charset="0"/>
                        </a:rPr>
                        <a:t>font-size</a:t>
                      </a:r>
                      <a:r>
                        <a:rPr lang="es-MX" b="0" i="1" dirty="0">
                          <a:latin typeface="Consolas" panose="020B0609020204030204" pitchFamily="49" charset="0"/>
                        </a:rPr>
                        <a:t>: 16px;</a:t>
                      </a:r>
                    </a:p>
                    <a:p>
                      <a:r>
                        <a:rPr lang="es-MX" b="0" i="1" dirty="0">
                          <a:latin typeface="Consolas" panose="020B0609020204030204" pitchFamily="49" charset="0"/>
                        </a:rPr>
                        <a:t>    </a:t>
                      </a:r>
                      <a:r>
                        <a:rPr lang="es-MX" b="0" i="1" dirty="0" err="1">
                          <a:latin typeface="Consolas" panose="020B0609020204030204" pitchFamily="49" charset="0"/>
                        </a:rPr>
                        <a:t>margin</a:t>
                      </a:r>
                      <a:r>
                        <a:rPr lang="es-MX" b="0" i="1" dirty="0">
                          <a:latin typeface="Consolas" panose="020B0609020204030204" pitchFamily="49" charset="0"/>
                        </a:rPr>
                        <a:t>: 4px 2px;</a:t>
                      </a:r>
                    </a:p>
                    <a:p>
                      <a:r>
                        <a:rPr lang="es-MX" b="0" i="1" dirty="0">
                          <a:latin typeface="Consolas" panose="020B0609020204030204" pitchFamily="49" charset="0"/>
                        </a:rPr>
                        <a:t>    cursor: pointer;</a:t>
                      </a:r>
                    </a:p>
                    <a:p>
                      <a:r>
                        <a:rPr lang="es-MX" b="0" i="1" dirty="0">
                          <a:latin typeface="Consolas" panose="020B0609020204030204" pitchFamily="49" charset="0"/>
                        </a:rPr>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tc>
                  <a:txBody>
                    <a:bodyPr/>
                    <a:lstStyle/>
                    <a:p>
                      <a:endParaRPr lang="es-MX" b="0" i="1" dirty="0">
                        <a:latin typeface="Consolas" panose="020B0609020204030204" pitchFamily="49" charset="0"/>
                      </a:endParaRPr>
                    </a:p>
                    <a:p>
                      <a:r>
                        <a:rPr lang="es-MX" b="0" i="1" dirty="0">
                          <a:latin typeface="Consolas" panose="020B0609020204030204" pitchFamily="49" charset="0"/>
                        </a:rPr>
                        <a:t>.button1 {</a:t>
                      </a:r>
                      <a:r>
                        <a:rPr lang="es-MX" b="0" i="1" dirty="0" err="1">
                          <a:latin typeface="Consolas" panose="020B0609020204030204" pitchFamily="49" charset="0"/>
                        </a:rPr>
                        <a:t>width</a:t>
                      </a:r>
                      <a:r>
                        <a:rPr lang="es-MX" b="0" i="1" dirty="0">
                          <a:latin typeface="Consolas" panose="020B0609020204030204" pitchFamily="49" charset="0"/>
                        </a:rPr>
                        <a:t>: 250px;}</a:t>
                      </a:r>
                    </a:p>
                    <a:p>
                      <a:r>
                        <a:rPr lang="es-MX" b="0" i="1" dirty="0">
                          <a:latin typeface="Consolas" panose="020B0609020204030204" pitchFamily="49" charset="0"/>
                        </a:rPr>
                        <a:t>.button2 {</a:t>
                      </a:r>
                      <a:r>
                        <a:rPr lang="es-MX" b="0" i="1" dirty="0" err="1">
                          <a:latin typeface="Consolas" panose="020B0609020204030204" pitchFamily="49" charset="0"/>
                        </a:rPr>
                        <a:t>width</a:t>
                      </a:r>
                      <a:r>
                        <a:rPr lang="es-MX" b="0" i="1" dirty="0">
                          <a:latin typeface="Consolas" panose="020B0609020204030204" pitchFamily="49" charset="0"/>
                        </a:rPr>
                        <a:t>: 50%;}</a:t>
                      </a:r>
                    </a:p>
                    <a:p>
                      <a:r>
                        <a:rPr lang="es-MX" b="0" i="1" dirty="0">
                          <a:latin typeface="Consolas" panose="020B0609020204030204" pitchFamily="49" charset="0"/>
                        </a:rPr>
                        <a:t>.button3 {</a:t>
                      </a:r>
                    </a:p>
                    <a:p>
                      <a:r>
                        <a:rPr lang="es-MX" b="0" i="1" dirty="0">
                          <a:latin typeface="Consolas" panose="020B0609020204030204" pitchFamily="49" charset="0"/>
                        </a:rPr>
                        <a:t>    </a:t>
                      </a:r>
                      <a:r>
                        <a:rPr lang="es-MX" b="0" i="1" dirty="0" err="1">
                          <a:latin typeface="Consolas" panose="020B0609020204030204" pitchFamily="49" charset="0"/>
                        </a:rPr>
                        <a:t>padding-left</a:t>
                      </a:r>
                      <a:r>
                        <a:rPr lang="es-MX" b="0" i="1" dirty="0">
                          <a:latin typeface="Consolas" panose="020B0609020204030204" pitchFamily="49" charset="0"/>
                        </a:rPr>
                        <a:t>: 0;</a:t>
                      </a:r>
                    </a:p>
                    <a:p>
                      <a:r>
                        <a:rPr lang="es-MX" b="0" i="1" dirty="0">
                          <a:latin typeface="Consolas" panose="020B0609020204030204" pitchFamily="49" charset="0"/>
                        </a:rPr>
                        <a:t>    </a:t>
                      </a:r>
                      <a:r>
                        <a:rPr lang="es-MX" b="0" i="1" dirty="0" err="1">
                          <a:latin typeface="Consolas" panose="020B0609020204030204" pitchFamily="49" charset="0"/>
                        </a:rPr>
                        <a:t>padding-right</a:t>
                      </a:r>
                      <a:r>
                        <a:rPr lang="es-MX" b="0" i="1" dirty="0">
                          <a:latin typeface="Consolas" panose="020B0609020204030204" pitchFamily="49" charset="0"/>
                        </a:rPr>
                        <a:t>: 0;</a:t>
                      </a:r>
                    </a:p>
                    <a:p>
                      <a:r>
                        <a:rPr lang="es-MX" b="0" i="1" dirty="0">
                          <a:latin typeface="Consolas" panose="020B0609020204030204" pitchFamily="49" charset="0"/>
                        </a:rPr>
                        <a:t>    </a:t>
                      </a:r>
                      <a:r>
                        <a:rPr lang="es-MX" b="0" i="1" dirty="0" err="1">
                          <a:latin typeface="Consolas" panose="020B0609020204030204" pitchFamily="49" charset="0"/>
                        </a:rPr>
                        <a:t>width</a:t>
                      </a:r>
                      <a:r>
                        <a:rPr lang="es-MX" b="0" i="1" dirty="0">
                          <a:latin typeface="Consolas" panose="020B0609020204030204" pitchFamily="49" charset="0"/>
                        </a:rPr>
                        <a:t>: 100%;</a:t>
                      </a:r>
                    </a:p>
                    <a:p>
                      <a:r>
                        <a:rPr lang="es-MX" b="0" i="1" dirty="0">
                          <a:latin typeface="Consolas" panose="020B0609020204030204" pitchFamily="49" charset="0"/>
                        </a:rPr>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extLst>
                  <a:ext uri="{0D108BD9-81ED-4DB2-BD59-A6C34878D82A}">
                    <a16:rowId xmlns:a16="http://schemas.microsoft.com/office/drawing/2014/main" xmlns="" val="516504353"/>
                  </a:ext>
                </a:extLst>
              </a:tr>
            </a:tbl>
          </a:graphicData>
        </a:graphic>
      </p:graphicFrame>
      <p:pic>
        <p:nvPicPr>
          <p:cNvPr id="4" name="Picture 3"/>
          <p:cNvPicPr>
            <a:picLocks noChangeAspect="1"/>
          </p:cNvPicPr>
          <p:nvPr/>
        </p:nvPicPr>
        <p:blipFill rotWithShape="1">
          <a:blip r:embed="rId2"/>
          <a:srcRect l="51018" t="49864" r="907" b="28759"/>
          <a:stretch/>
        </p:blipFill>
        <p:spPr>
          <a:xfrm>
            <a:off x="5117823" y="4997406"/>
            <a:ext cx="6255027" cy="1563757"/>
          </a:xfrm>
          <a:prstGeom prst="rect">
            <a:avLst/>
          </a:prstGeom>
        </p:spPr>
      </p:pic>
    </p:spTree>
    <p:extLst>
      <p:ext uri="{BB962C8B-B14F-4D97-AF65-F5344CB8AC3E}">
        <p14:creationId xmlns:p14="http://schemas.microsoft.com/office/powerpoint/2010/main" val="404292686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Botones: Grupos</a:t>
            </a:r>
          </a:p>
        </p:txBody>
      </p:sp>
      <p:graphicFrame>
        <p:nvGraphicFramePr>
          <p:cNvPr id="4" name="Content Placeholder 3"/>
          <p:cNvGraphicFramePr>
            <a:graphicFrameLocks noGrp="1"/>
          </p:cNvGraphicFramePr>
          <p:nvPr>
            <p:ph idx="1"/>
            <p:extLst/>
          </p:nvPr>
        </p:nvGraphicFramePr>
        <p:xfrm>
          <a:off x="819150" y="2222500"/>
          <a:ext cx="10553700" cy="3931920"/>
        </p:xfrm>
        <a:graphic>
          <a:graphicData uri="http://schemas.openxmlformats.org/drawingml/2006/table">
            <a:tbl>
              <a:tblPr firstRow="1" bandRow="1">
                <a:tableStyleId>{5C22544A-7EE6-4342-B048-85BDC9FD1C3A}</a:tableStyleId>
              </a:tblPr>
              <a:tblGrid>
                <a:gridCol w="5276850">
                  <a:extLst>
                    <a:ext uri="{9D8B030D-6E8A-4147-A177-3AD203B41FA5}">
                      <a16:colId xmlns:a16="http://schemas.microsoft.com/office/drawing/2014/main" xmlns="" val="2132580783"/>
                    </a:ext>
                  </a:extLst>
                </a:gridCol>
                <a:gridCol w="5276850">
                  <a:extLst>
                    <a:ext uri="{9D8B030D-6E8A-4147-A177-3AD203B41FA5}">
                      <a16:colId xmlns:a16="http://schemas.microsoft.com/office/drawing/2014/main" xmlns="" val="2182334352"/>
                    </a:ext>
                  </a:extLst>
                </a:gridCol>
              </a:tblGrid>
              <a:tr h="370840">
                <a:tc>
                  <a:txBody>
                    <a:bodyPr/>
                    <a:lstStyle/>
                    <a:p>
                      <a:r>
                        <a:rPr lang="es-MX" b="0" i="1" dirty="0">
                          <a:latin typeface="Consolas" panose="020B0609020204030204" pitchFamily="49" charset="0"/>
                        </a:rPr>
                        <a:t>CSS</a:t>
                      </a:r>
                    </a:p>
                    <a:p>
                      <a:endParaRPr lang="es-MX" b="0" i="1" dirty="0">
                        <a:latin typeface="Consolas" panose="020B0609020204030204" pitchFamily="49" charset="0"/>
                      </a:endParaRPr>
                    </a:p>
                    <a:p>
                      <a:r>
                        <a:rPr lang="es-MX" b="0" i="1" dirty="0">
                          <a:latin typeface="Consolas" panose="020B0609020204030204" pitchFamily="49" charset="0"/>
                        </a:rPr>
                        <a:t>.</a:t>
                      </a:r>
                      <a:r>
                        <a:rPr lang="es-MX" b="0" i="1" dirty="0" err="1">
                          <a:latin typeface="Consolas" panose="020B0609020204030204" pitchFamily="49" charset="0"/>
                        </a:rPr>
                        <a:t>button</a:t>
                      </a:r>
                      <a:r>
                        <a:rPr lang="es-MX" b="0" i="1" dirty="0">
                          <a:latin typeface="Consolas" panose="020B0609020204030204" pitchFamily="49" charset="0"/>
                        </a:rPr>
                        <a:t> {</a:t>
                      </a:r>
                    </a:p>
                    <a:p>
                      <a:r>
                        <a:rPr lang="es-MX" b="0" i="1" dirty="0">
                          <a:latin typeface="Consolas" panose="020B0609020204030204" pitchFamily="49" charset="0"/>
                        </a:rPr>
                        <a:t>    </a:t>
                      </a:r>
                      <a:r>
                        <a:rPr lang="es-MX" b="0" i="1" dirty="0" err="1">
                          <a:latin typeface="Consolas" panose="020B0609020204030204" pitchFamily="49" charset="0"/>
                        </a:rPr>
                        <a:t>background</a:t>
                      </a:r>
                      <a:r>
                        <a:rPr lang="es-MX" b="0" i="1" dirty="0">
                          <a:latin typeface="Consolas" panose="020B0609020204030204" pitchFamily="49" charset="0"/>
                        </a:rPr>
                        <a:t>-color: #4CAF50</a:t>
                      </a:r>
                    </a:p>
                    <a:p>
                      <a:r>
                        <a:rPr lang="es-MX" b="0" i="1" dirty="0">
                          <a:latin typeface="Consolas" panose="020B0609020204030204" pitchFamily="49" charset="0"/>
                        </a:rPr>
                        <a:t>    </a:t>
                      </a:r>
                      <a:r>
                        <a:rPr lang="es-MX" b="0" i="1" dirty="0" err="1">
                          <a:latin typeface="Consolas" panose="020B0609020204030204" pitchFamily="49" charset="0"/>
                        </a:rPr>
                        <a:t>border</a:t>
                      </a:r>
                      <a:r>
                        <a:rPr lang="es-MX" b="0" i="1" dirty="0">
                          <a:latin typeface="Consolas" panose="020B0609020204030204" pitchFamily="49" charset="0"/>
                        </a:rPr>
                        <a:t>: </a:t>
                      </a:r>
                      <a:r>
                        <a:rPr lang="es-MX" b="0" i="1" dirty="0" err="1">
                          <a:latin typeface="Consolas" panose="020B0609020204030204" pitchFamily="49" charset="0"/>
                        </a:rPr>
                        <a:t>none</a:t>
                      </a:r>
                      <a:r>
                        <a:rPr lang="es-MX" b="0" i="1" dirty="0">
                          <a:latin typeface="Consolas" panose="020B0609020204030204" pitchFamily="49" charset="0"/>
                        </a:rPr>
                        <a:t>;</a:t>
                      </a:r>
                    </a:p>
                    <a:p>
                      <a:r>
                        <a:rPr lang="es-MX" b="0" i="1" dirty="0">
                          <a:latin typeface="Consolas" panose="020B0609020204030204" pitchFamily="49" charset="0"/>
                        </a:rPr>
                        <a:t>    color: </a:t>
                      </a:r>
                      <a:r>
                        <a:rPr lang="es-MX" b="0" i="1" dirty="0" err="1">
                          <a:latin typeface="Consolas" panose="020B0609020204030204" pitchFamily="49" charset="0"/>
                        </a:rPr>
                        <a:t>white</a:t>
                      </a:r>
                      <a:r>
                        <a:rPr lang="es-MX" b="0" i="1" dirty="0">
                          <a:latin typeface="Consolas" panose="020B0609020204030204" pitchFamily="49" charset="0"/>
                        </a:rPr>
                        <a:t>;</a:t>
                      </a:r>
                    </a:p>
                    <a:p>
                      <a:r>
                        <a:rPr lang="es-MX" b="0" i="1" dirty="0">
                          <a:latin typeface="Consolas" panose="020B0609020204030204" pitchFamily="49" charset="0"/>
                        </a:rPr>
                        <a:t>    </a:t>
                      </a:r>
                      <a:r>
                        <a:rPr lang="es-MX" b="0" i="1" dirty="0" err="1">
                          <a:latin typeface="Consolas" panose="020B0609020204030204" pitchFamily="49" charset="0"/>
                        </a:rPr>
                        <a:t>padding</a:t>
                      </a:r>
                      <a:r>
                        <a:rPr lang="es-MX" b="0" i="1" dirty="0">
                          <a:latin typeface="Consolas" panose="020B0609020204030204" pitchFamily="49" charset="0"/>
                        </a:rPr>
                        <a:t>: 15px 32px;</a:t>
                      </a:r>
                    </a:p>
                    <a:p>
                      <a:r>
                        <a:rPr lang="es-MX" b="0" i="1" dirty="0">
                          <a:latin typeface="Consolas" panose="020B0609020204030204" pitchFamily="49" charset="0"/>
                        </a:rPr>
                        <a:t>    </a:t>
                      </a:r>
                      <a:r>
                        <a:rPr lang="es-MX" b="0" i="1" dirty="0" err="1">
                          <a:latin typeface="Consolas" panose="020B0609020204030204" pitchFamily="49" charset="0"/>
                        </a:rPr>
                        <a:t>text-align</a:t>
                      </a:r>
                      <a:r>
                        <a:rPr lang="es-MX" b="0" i="1" dirty="0">
                          <a:latin typeface="Consolas" panose="020B0609020204030204" pitchFamily="49" charset="0"/>
                        </a:rPr>
                        <a:t>: center;</a:t>
                      </a:r>
                    </a:p>
                    <a:p>
                      <a:r>
                        <a:rPr lang="es-MX" b="0" i="1" dirty="0">
                          <a:latin typeface="Consolas" panose="020B0609020204030204" pitchFamily="49" charset="0"/>
                        </a:rPr>
                        <a:t>    </a:t>
                      </a:r>
                      <a:r>
                        <a:rPr lang="es-MX" b="0" i="1" dirty="0" err="1">
                          <a:latin typeface="Consolas" panose="020B0609020204030204" pitchFamily="49" charset="0"/>
                        </a:rPr>
                        <a:t>text-decoration</a:t>
                      </a:r>
                      <a:r>
                        <a:rPr lang="es-MX" b="0" i="1" dirty="0">
                          <a:latin typeface="Consolas" panose="020B0609020204030204" pitchFamily="49" charset="0"/>
                        </a:rPr>
                        <a:t>: </a:t>
                      </a:r>
                      <a:r>
                        <a:rPr lang="es-MX" b="0" i="1" dirty="0" err="1">
                          <a:latin typeface="Consolas" panose="020B0609020204030204" pitchFamily="49" charset="0"/>
                        </a:rPr>
                        <a:t>none</a:t>
                      </a:r>
                      <a:r>
                        <a:rPr lang="es-MX" b="0" i="1" dirty="0">
                          <a:latin typeface="Consolas" panose="020B0609020204030204" pitchFamily="49" charset="0"/>
                        </a:rPr>
                        <a:t>;</a:t>
                      </a:r>
                    </a:p>
                    <a:p>
                      <a:r>
                        <a:rPr lang="es-MX" b="0" i="1" dirty="0">
                          <a:latin typeface="Consolas" panose="020B0609020204030204" pitchFamily="49" charset="0"/>
                        </a:rPr>
                        <a:t>    </a:t>
                      </a:r>
                      <a:r>
                        <a:rPr lang="es-MX" b="0" i="1" dirty="0" err="1">
                          <a:latin typeface="Consolas" panose="020B0609020204030204" pitchFamily="49" charset="0"/>
                        </a:rPr>
                        <a:t>display</a:t>
                      </a:r>
                      <a:r>
                        <a:rPr lang="es-MX" b="0" i="1" dirty="0">
                          <a:latin typeface="Consolas" panose="020B0609020204030204" pitchFamily="49" charset="0"/>
                        </a:rPr>
                        <a:t>: </a:t>
                      </a:r>
                      <a:r>
                        <a:rPr lang="es-MX" b="0" i="1" dirty="0" err="1">
                          <a:latin typeface="Consolas" panose="020B0609020204030204" pitchFamily="49" charset="0"/>
                        </a:rPr>
                        <a:t>inline</a:t>
                      </a:r>
                      <a:r>
                        <a:rPr lang="es-MX" b="0" i="1" dirty="0">
                          <a:latin typeface="Consolas" panose="020B0609020204030204" pitchFamily="49" charset="0"/>
                        </a:rPr>
                        <a:t>-block;</a:t>
                      </a:r>
                    </a:p>
                    <a:p>
                      <a:r>
                        <a:rPr lang="es-MX" b="0" i="1" dirty="0">
                          <a:latin typeface="Consolas" panose="020B0609020204030204" pitchFamily="49" charset="0"/>
                        </a:rPr>
                        <a:t>    </a:t>
                      </a:r>
                      <a:r>
                        <a:rPr lang="es-MX" b="0" i="1" dirty="0" err="1">
                          <a:latin typeface="Consolas" panose="020B0609020204030204" pitchFamily="49" charset="0"/>
                        </a:rPr>
                        <a:t>font-size</a:t>
                      </a:r>
                      <a:r>
                        <a:rPr lang="es-MX" b="0" i="1" dirty="0">
                          <a:latin typeface="Consolas" panose="020B0609020204030204" pitchFamily="49" charset="0"/>
                        </a:rPr>
                        <a:t>: 16px;</a:t>
                      </a:r>
                    </a:p>
                    <a:p>
                      <a:r>
                        <a:rPr lang="es-MX" b="0" i="1" dirty="0">
                          <a:latin typeface="Consolas" panose="020B0609020204030204" pitchFamily="49" charset="0"/>
                        </a:rPr>
                        <a:t>    cursor: pointer;</a:t>
                      </a:r>
                    </a:p>
                    <a:p>
                      <a:r>
                        <a:rPr lang="es-MX" b="0" i="1" dirty="0">
                          <a:latin typeface="Consolas" panose="020B0609020204030204" pitchFamily="49" charset="0"/>
                        </a:rPr>
                        <a:t>    </a:t>
                      </a:r>
                      <a:r>
                        <a:rPr lang="es-MX" b="0" i="1" dirty="0" err="1">
                          <a:latin typeface="Consolas" panose="020B0609020204030204" pitchFamily="49" charset="0"/>
                        </a:rPr>
                        <a:t>float</a:t>
                      </a:r>
                      <a:r>
                        <a:rPr lang="es-MX" b="0" i="1" dirty="0">
                          <a:latin typeface="Consolas" panose="020B0609020204030204" pitchFamily="49" charset="0"/>
                        </a:rPr>
                        <a:t>: </a:t>
                      </a:r>
                      <a:r>
                        <a:rPr lang="es-MX" b="0" i="1" dirty="0" err="1">
                          <a:latin typeface="Consolas" panose="020B0609020204030204" pitchFamily="49" charset="0"/>
                        </a:rPr>
                        <a:t>left</a:t>
                      </a:r>
                      <a:r>
                        <a:rPr lang="es-MX" b="0" i="1" dirty="0">
                          <a:latin typeface="Consolas" panose="020B0609020204030204" pitchFamily="49" charset="0"/>
                        </a:rPr>
                        <a:t>;</a:t>
                      </a:r>
                    </a:p>
                    <a:p>
                      <a:r>
                        <a:rPr lang="es-MX" b="0" i="1" dirty="0">
                          <a:latin typeface="Consolas" panose="020B0609020204030204" pitchFamily="49" charset="0"/>
                        </a:rPr>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tc>
                  <a:txBody>
                    <a:bodyPr/>
                    <a:lstStyle/>
                    <a:p>
                      <a:endParaRPr lang="es-MX" b="0" i="1" dirty="0">
                        <a:latin typeface="Consolas" panose="020B0609020204030204" pitchFamily="49" charset="0"/>
                      </a:endParaRPr>
                    </a:p>
                    <a:p>
                      <a:r>
                        <a:rPr lang="es-MX" b="0" i="1" dirty="0">
                          <a:latin typeface="Consolas" panose="020B0609020204030204" pitchFamily="49" charset="0"/>
                        </a:rPr>
                        <a:t>.</a:t>
                      </a:r>
                      <a:r>
                        <a:rPr lang="es-MX" b="0" i="1" dirty="0" err="1">
                          <a:latin typeface="Consolas" panose="020B0609020204030204" pitchFamily="49" charset="0"/>
                        </a:rPr>
                        <a:t>button:hover</a:t>
                      </a:r>
                      <a:r>
                        <a:rPr lang="es-MX" b="0" i="1" dirty="0">
                          <a:latin typeface="Consolas" panose="020B0609020204030204" pitchFamily="49" charset="0"/>
                        </a:rPr>
                        <a:t> {</a:t>
                      </a:r>
                    </a:p>
                    <a:p>
                      <a:r>
                        <a:rPr lang="es-MX" b="0" i="1" dirty="0">
                          <a:latin typeface="Consolas" panose="020B0609020204030204" pitchFamily="49" charset="0"/>
                        </a:rPr>
                        <a:t>    </a:t>
                      </a:r>
                      <a:r>
                        <a:rPr lang="es-MX" b="0" i="1" dirty="0" err="1">
                          <a:latin typeface="Consolas" panose="020B0609020204030204" pitchFamily="49" charset="0"/>
                        </a:rPr>
                        <a:t>background</a:t>
                      </a:r>
                      <a:r>
                        <a:rPr lang="es-MX" b="0" i="1" dirty="0">
                          <a:latin typeface="Consolas" panose="020B0609020204030204" pitchFamily="49" charset="0"/>
                        </a:rPr>
                        <a:t>-color: #3e8e41;</a:t>
                      </a:r>
                    </a:p>
                    <a:p>
                      <a:r>
                        <a:rPr lang="es-MX" b="0" i="1" dirty="0">
                          <a:latin typeface="Consolas" panose="020B0609020204030204" pitchFamily="49" charset="0"/>
                        </a:rPr>
                        <a:t>     /*</a:t>
                      </a:r>
                      <a:r>
                        <a:rPr lang="es-MX" sz="1800" b="0" i="1" kern="1200" dirty="0" err="1">
                          <a:solidFill>
                            <a:schemeClr val="lt1"/>
                          </a:solidFill>
                          <a:effectLst/>
                          <a:latin typeface="Consolas" panose="020B0609020204030204" pitchFamily="49" charset="0"/>
                          <a:ea typeface="+mn-ea"/>
                          <a:cs typeface="+mn-cs"/>
                        </a:rPr>
                        <a:t>border</a:t>
                      </a:r>
                      <a:r>
                        <a:rPr lang="es-MX" sz="1800" b="0" i="1" kern="1200" dirty="0">
                          <a:solidFill>
                            <a:schemeClr val="lt1"/>
                          </a:solidFill>
                          <a:effectLst/>
                          <a:latin typeface="Consolas" panose="020B0609020204030204" pitchFamily="49" charset="0"/>
                          <a:ea typeface="+mn-ea"/>
                          <a:cs typeface="+mn-cs"/>
                        </a:rPr>
                        <a:t>: 1px </a:t>
                      </a:r>
                      <a:r>
                        <a:rPr lang="es-MX" sz="1800" b="0" i="1" kern="1200" dirty="0" err="1">
                          <a:solidFill>
                            <a:schemeClr val="lt1"/>
                          </a:solidFill>
                          <a:effectLst/>
                          <a:latin typeface="Consolas" panose="020B0609020204030204" pitchFamily="49" charset="0"/>
                          <a:ea typeface="+mn-ea"/>
                          <a:cs typeface="+mn-cs"/>
                        </a:rPr>
                        <a:t>solid</a:t>
                      </a:r>
                      <a:r>
                        <a:rPr lang="es-MX" sz="1800" b="0" i="1" kern="1200" dirty="0">
                          <a:solidFill>
                            <a:schemeClr val="lt1"/>
                          </a:solidFill>
                          <a:effectLst/>
                          <a:latin typeface="Consolas" panose="020B0609020204030204" pitchFamily="49" charset="0"/>
                          <a:ea typeface="+mn-ea"/>
                          <a:cs typeface="+mn-cs"/>
                        </a:rPr>
                        <a:t> Green*/</a:t>
                      </a:r>
                      <a:endParaRPr lang="es-MX" b="0" i="1" dirty="0">
                        <a:latin typeface="Consolas" panose="020B0609020204030204" pitchFamily="49" charset="0"/>
                      </a:endParaRPr>
                    </a:p>
                    <a:p>
                      <a:r>
                        <a:rPr lang="es-MX" b="0" i="1" dirty="0">
                          <a:latin typeface="Consolas" panose="020B0609020204030204" pitchFamily="49" charset="0"/>
                        </a:rPr>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extLst>
                  <a:ext uri="{0D108BD9-81ED-4DB2-BD59-A6C34878D82A}">
                    <a16:rowId xmlns:a16="http://schemas.microsoft.com/office/drawing/2014/main" xmlns="" val="2748761099"/>
                  </a:ext>
                </a:extLst>
              </a:tr>
            </a:tbl>
          </a:graphicData>
        </a:graphic>
      </p:graphicFrame>
      <p:pic>
        <p:nvPicPr>
          <p:cNvPr id="5" name="Picture 4"/>
          <p:cNvPicPr>
            <a:picLocks noChangeAspect="1"/>
          </p:cNvPicPr>
          <p:nvPr/>
        </p:nvPicPr>
        <p:blipFill rotWithShape="1">
          <a:blip r:embed="rId2"/>
          <a:srcRect l="50917" t="42799" r="16592" b="49955"/>
          <a:stretch/>
        </p:blipFill>
        <p:spPr>
          <a:xfrm>
            <a:off x="6109253" y="5141843"/>
            <a:ext cx="4227444" cy="530087"/>
          </a:xfrm>
          <a:prstGeom prst="rect">
            <a:avLst/>
          </a:prstGeom>
        </p:spPr>
      </p:pic>
    </p:spTree>
    <p:extLst>
      <p:ext uri="{BB962C8B-B14F-4D97-AF65-F5344CB8AC3E}">
        <p14:creationId xmlns:p14="http://schemas.microsoft.com/office/powerpoint/2010/main" val="28613378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Paginación: Simple</a:t>
            </a:r>
          </a:p>
        </p:txBody>
      </p:sp>
      <p:graphicFrame>
        <p:nvGraphicFramePr>
          <p:cNvPr id="7" name="Content Placeholder 6"/>
          <p:cNvGraphicFramePr>
            <a:graphicFrameLocks noGrp="1"/>
          </p:cNvGraphicFramePr>
          <p:nvPr>
            <p:ph idx="1"/>
            <p:extLst/>
          </p:nvPr>
        </p:nvGraphicFramePr>
        <p:xfrm>
          <a:off x="819150" y="2222500"/>
          <a:ext cx="10553700" cy="4480560"/>
        </p:xfrm>
        <a:graphic>
          <a:graphicData uri="http://schemas.openxmlformats.org/drawingml/2006/table">
            <a:tbl>
              <a:tblPr firstRow="1" bandRow="1">
                <a:tableStyleId>{5C22544A-7EE6-4342-B048-85BDC9FD1C3A}</a:tableStyleId>
              </a:tblPr>
              <a:tblGrid>
                <a:gridCol w="5276850">
                  <a:extLst>
                    <a:ext uri="{9D8B030D-6E8A-4147-A177-3AD203B41FA5}">
                      <a16:colId xmlns:a16="http://schemas.microsoft.com/office/drawing/2014/main" xmlns="" val="3055344740"/>
                    </a:ext>
                  </a:extLst>
                </a:gridCol>
                <a:gridCol w="5276850">
                  <a:extLst>
                    <a:ext uri="{9D8B030D-6E8A-4147-A177-3AD203B41FA5}">
                      <a16:colId xmlns:a16="http://schemas.microsoft.com/office/drawing/2014/main" xmlns="" val="3825455034"/>
                    </a:ext>
                  </a:extLst>
                </a:gridCol>
              </a:tblGrid>
              <a:tr h="370840">
                <a:tc>
                  <a:txBody>
                    <a:bodyPr/>
                    <a:lstStyle/>
                    <a:p>
                      <a:r>
                        <a:rPr lang="es-MX" b="0" i="0" dirty="0">
                          <a:latin typeface="Consolas" panose="020B0609020204030204" pitchFamily="49" charset="0"/>
                        </a:rPr>
                        <a:t>HTML</a:t>
                      </a:r>
                    </a:p>
                    <a:p>
                      <a:endParaRPr lang="es-MX" b="0" i="0" dirty="0">
                        <a:latin typeface="Consolas" panose="020B0609020204030204" pitchFamily="49" charset="0"/>
                      </a:endParaRPr>
                    </a:p>
                    <a:p>
                      <a:r>
                        <a:rPr lang="it-IT" b="0" i="0" dirty="0">
                          <a:latin typeface="Consolas" panose="020B0609020204030204" pitchFamily="49" charset="0"/>
                        </a:rPr>
                        <a:t>&lt;ul class="pagination"&gt;</a:t>
                      </a:r>
                    </a:p>
                    <a:p>
                      <a:r>
                        <a:rPr lang="it-IT" b="0" i="0" dirty="0">
                          <a:latin typeface="Consolas" panose="020B0609020204030204" pitchFamily="49" charset="0"/>
                        </a:rPr>
                        <a:t>  &lt;li&gt;&lt;a href="#"&gt;«&lt;/a&gt;&lt;/li&gt;</a:t>
                      </a:r>
                    </a:p>
                    <a:p>
                      <a:r>
                        <a:rPr lang="it-IT" b="0" i="0" dirty="0">
                          <a:latin typeface="Consolas" panose="020B0609020204030204" pitchFamily="49" charset="0"/>
                        </a:rPr>
                        <a:t>  &lt;li&gt;&lt;a href="#"&gt;1&lt;/a&gt;&lt;/li&gt;</a:t>
                      </a:r>
                    </a:p>
                    <a:p>
                      <a:r>
                        <a:rPr lang="it-IT" b="0" i="0" dirty="0">
                          <a:latin typeface="Consolas" panose="020B0609020204030204" pitchFamily="49" charset="0"/>
                        </a:rPr>
                        <a:t>  &lt;li&gt;&lt;a class="active" href="#"&gt;2&lt;/a&gt;&lt;/li&gt;</a:t>
                      </a:r>
                    </a:p>
                    <a:p>
                      <a:r>
                        <a:rPr lang="it-IT" b="0" i="0" dirty="0">
                          <a:latin typeface="Consolas" panose="020B0609020204030204" pitchFamily="49" charset="0"/>
                        </a:rPr>
                        <a:t>  &lt;li&gt;&lt;a href="#"&gt;3&lt;/a&gt;&lt;/li&gt;</a:t>
                      </a:r>
                    </a:p>
                    <a:p>
                      <a:r>
                        <a:rPr lang="it-IT" b="0" i="0" dirty="0">
                          <a:latin typeface="Consolas" panose="020B0609020204030204" pitchFamily="49" charset="0"/>
                        </a:rPr>
                        <a:t>  &lt;li&gt;&lt;a href="#"&gt;4&lt;/a&gt;&lt;/li&gt;</a:t>
                      </a:r>
                    </a:p>
                    <a:p>
                      <a:r>
                        <a:rPr lang="it-IT" b="0" i="0" dirty="0">
                          <a:latin typeface="Consolas" panose="020B0609020204030204" pitchFamily="49" charset="0"/>
                        </a:rPr>
                        <a:t>  &lt;li&gt;&lt;a href="#"&gt;5&lt;/a&gt;&lt;/li&gt;</a:t>
                      </a:r>
                    </a:p>
                    <a:p>
                      <a:r>
                        <a:rPr lang="it-IT" b="0" i="0" dirty="0">
                          <a:latin typeface="Consolas" panose="020B0609020204030204" pitchFamily="49" charset="0"/>
                        </a:rPr>
                        <a:t>  &lt;li&gt;&lt;a href="#"&gt;6&lt;/a&gt;&lt;/li&gt;</a:t>
                      </a:r>
                    </a:p>
                    <a:p>
                      <a:r>
                        <a:rPr lang="it-IT" b="0" i="0" dirty="0">
                          <a:latin typeface="Consolas" panose="020B0609020204030204" pitchFamily="49" charset="0"/>
                        </a:rPr>
                        <a:t>  &lt;li&gt;&lt;a href="#"&gt;7&lt;/a&gt;&lt;/li&gt;</a:t>
                      </a:r>
                    </a:p>
                    <a:p>
                      <a:r>
                        <a:rPr lang="it-IT" b="0" i="0" dirty="0">
                          <a:latin typeface="Consolas" panose="020B0609020204030204" pitchFamily="49" charset="0"/>
                        </a:rPr>
                        <a:t>  &lt;li&gt;&lt;a href="#"&gt;»&lt;/a&gt;&lt;/li&gt;</a:t>
                      </a:r>
                    </a:p>
                    <a:p>
                      <a:r>
                        <a:rPr lang="it-IT" b="0" i="0" dirty="0">
                          <a:latin typeface="Consolas" panose="020B0609020204030204" pitchFamily="49" charset="0"/>
                        </a:rPr>
                        <a:t>&lt;/ul&gt;</a:t>
                      </a:r>
                      <a:endParaRPr lang="es-MX" b="0" i="0" dirty="0">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tc>
                  <a:txBody>
                    <a:bodyPr/>
                    <a:lstStyle/>
                    <a:p>
                      <a:r>
                        <a:rPr lang="es-MX" b="0" i="0" dirty="0">
                          <a:latin typeface="Consolas" panose="020B0609020204030204" pitchFamily="49" charset="0"/>
                        </a:rPr>
                        <a:t>CSS</a:t>
                      </a:r>
                    </a:p>
                    <a:p>
                      <a:endParaRPr lang="es-MX" b="0" i="0" dirty="0">
                        <a:latin typeface="Consolas" panose="020B0609020204030204" pitchFamily="49" charset="0"/>
                      </a:endParaRPr>
                    </a:p>
                    <a:p>
                      <a:r>
                        <a:rPr lang="es-MX" b="0" i="0" dirty="0" err="1">
                          <a:latin typeface="Consolas" panose="020B0609020204030204" pitchFamily="49" charset="0"/>
                        </a:rPr>
                        <a:t>ul.pagination</a:t>
                      </a:r>
                      <a:r>
                        <a:rPr lang="es-MX" b="0" i="0" dirty="0">
                          <a:latin typeface="Consolas" panose="020B0609020204030204" pitchFamily="49" charset="0"/>
                        </a:rPr>
                        <a:t> {</a:t>
                      </a:r>
                    </a:p>
                    <a:p>
                      <a:r>
                        <a:rPr lang="es-MX" b="0" i="0" dirty="0">
                          <a:latin typeface="Consolas" panose="020B0609020204030204" pitchFamily="49" charset="0"/>
                        </a:rPr>
                        <a:t>    </a:t>
                      </a:r>
                      <a:r>
                        <a:rPr lang="es-MX" b="0" i="0" dirty="0" err="1">
                          <a:latin typeface="Consolas" panose="020B0609020204030204" pitchFamily="49" charset="0"/>
                        </a:rPr>
                        <a:t>display</a:t>
                      </a:r>
                      <a:r>
                        <a:rPr lang="es-MX" b="0" i="0" dirty="0">
                          <a:latin typeface="Consolas" panose="020B0609020204030204" pitchFamily="49" charset="0"/>
                        </a:rPr>
                        <a:t>: </a:t>
                      </a:r>
                      <a:r>
                        <a:rPr lang="es-MX" b="0" i="0" dirty="0" err="1">
                          <a:latin typeface="Consolas" panose="020B0609020204030204" pitchFamily="49" charset="0"/>
                        </a:rPr>
                        <a:t>inline</a:t>
                      </a:r>
                      <a:r>
                        <a:rPr lang="es-MX" b="0" i="0" dirty="0">
                          <a:latin typeface="Consolas" panose="020B0609020204030204" pitchFamily="49" charset="0"/>
                        </a:rPr>
                        <a:t>-block;</a:t>
                      </a:r>
                    </a:p>
                    <a:p>
                      <a:r>
                        <a:rPr lang="es-MX" b="0" i="0" dirty="0">
                          <a:latin typeface="Consolas" panose="020B0609020204030204" pitchFamily="49" charset="0"/>
                        </a:rPr>
                        <a:t>    </a:t>
                      </a:r>
                      <a:r>
                        <a:rPr lang="es-MX" b="0" i="0" dirty="0" err="1">
                          <a:latin typeface="Consolas" panose="020B0609020204030204" pitchFamily="49" charset="0"/>
                        </a:rPr>
                        <a:t>padding</a:t>
                      </a:r>
                      <a:r>
                        <a:rPr lang="es-MX" b="0" i="0" dirty="0">
                          <a:latin typeface="Consolas" panose="020B0609020204030204" pitchFamily="49" charset="0"/>
                        </a:rPr>
                        <a:t>: 0;</a:t>
                      </a:r>
                    </a:p>
                    <a:p>
                      <a:r>
                        <a:rPr lang="es-MX" b="0" i="0" dirty="0">
                          <a:latin typeface="Consolas" panose="020B0609020204030204" pitchFamily="49" charset="0"/>
                        </a:rPr>
                        <a:t>    </a:t>
                      </a:r>
                      <a:r>
                        <a:rPr lang="es-MX" b="0" i="0" dirty="0" err="1">
                          <a:latin typeface="Consolas" panose="020B0609020204030204" pitchFamily="49" charset="0"/>
                        </a:rPr>
                        <a:t>margin</a:t>
                      </a:r>
                      <a:r>
                        <a:rPr lang="es-MX" b="0" i="0" dirty="0">
                          <a:latin typeface="Consolas" panose="020B0609020204030204" pitchFamily="49" charset="0"/>
                        </a:rPr>
                        <a:t>: 0;</a:t>
                      </a:r>
                    </a:p>
                    <a:p>
                      <a:r>
                        <a:rPr lang="es-MX" b="0" i="0" dirty="0">
                          <a:latin typeface="Consolas" panose="020B0609020204030204" pitchFamily="49" charset="0"/>
                        </a:rPr>
                        <a:t>}</a:t>
                      </a:r>
                    </a:p>
                    <a:p>
                      <a:endParaRPr lang="es-MX" b="0" i="0" dirty="0">
                        <a:latin typeface="Consolas" panose="020B0609020204030204" pitchFamily="49" charset="0"/>
                      </a:endParaRPr>
                    </a:p>
                    <a:p>
                      <a:r>
                        <a:rPr lang="es-MX" b="0" i="0" dirty="0" err="1">
                          <a:latin typeface="Consolas" panose="020B0609020204030204" pitchFamily="49" charset="0"/>
                        </a:rPr>
                        <a:t>ul.pagination</a:t>
                      </a:r>
                      <a:r>
                        <a:rPr lang="es-MX" b="0" i="0" dirty="0">
                          <a:latin typeface="Consolas" panose="020B0609020204030204" pitchFamily="49" charset="0"/>
                        </a:rPr>
                        <a:t> li {</a:t>
                      </a:r>
                      <a:r>
                        <a:rPr lang="es-MX" b="0" i="0" dirty="0" err="1">
                          <a:latin typeface="Consolas" panose="020B0609020204030204" pitchFamily="49" charset="0"/>
                        </a:rPr>
                        <a:t>display</a:t>
                      </a:r>
                      <a:r>
                        <a:rPr lang="es-MX" b="0" i="0" dirty="0">
                          <a:latin typeface="Consolas" panose="020B0609020204030204" pitchFamily="49" charset="0"/>
                        </a:rPr>
                        <a:t>: </a:t>
                      </a:r>
                      <a:r>
                        <a:rPr lang="es-MX" b="0" i="0" dirty="0" err="1">
                          <a:latin typeface="Consolas" panose="020B0609020204030204" pitchFamily="49" charset="0"/>
                        </a:rPr>
                        <a:t>inline</a:t>
                      </a:r>
                      <a:r>
                        <a:rPr lang="es-MX" b="0" i="0" dirty="0">
                          <a:latin typeface="Consolas" panose="020B0609020204030204" pitchFamily="49" charset="0"/>
                        </a:rPr>
                        <a:t>;}</a:t>
                      </a:r>
                    </a:p>
                    <a:p>
                      <a:endParaRPr lang="es-MX" b="0" i="0" dirty="0">
                        <a:latin typeface="Consolas" panose="020B0609020204030204" pitchFamily="49" charset="0"/>
                      </a:endParaRPr>
                    </a:p>
                    <a:p>
                      <a:r>
                        <a:rPr lang="es-MX" b="0" i="0" dirty="0" err="1">
                          <a:latin typeface="Consolas" panose="020B0609020204030204" pitchFamily="49" charset="0"/>
                        </a:rPr>
                        <a:t>ul.pagination</a:t>
                      </a:r>
                      <a:r>
                        <a:rPr lang="es-MX" b="0" i="0" dirty="0">
                          <a:latin typeface="Consolas" panose="020B0609020204030204" pitchFamily="49" charset="0"/>
                        </a:rPr>
                        <a:t> li a {</a:t>
                      </a:r>
                    </a:p>
                    <a:p>
                      <a:r>
                        <a:rPr lang="es-MX" b="0" i="0" dirty="0">
                          <a:latin typeface="Consolas" panose="020B0609020204030204" pitchFamily="49" charset="0"/>
                        </a:rPr>
                        <a:t>    color: </a:t>
                      </a:r>
                      <a:r>
                        <a:rPr lang="es-MX" b="0" i="0" dirty="0" err="1">
                          <a:latin typeface="Consolas" panose="020B0609020204030204" pitchFamily="49" charset="0"/>
                        </a:rPr>
                        <a:t>black</a:t>
                      </a:r>
                      <a:r>
                        <a:rPr lang="es-MX" b="0" i="0" dirty="0">
                          <a:latin typeface="Consolas" panose="020B0609020204030204" pitchFamily="49" charset="0"/>
                        </a:rPr>
                        <a:t>;</a:t>
                      </a:r>
                    </a:p>
                    <a:p>
                      <a:r>
                        <a:rPr lang="es-MX" b="0" i="0" dirty="0">
                          <a:latin typeface="Consolas" panose="020B0609020204030204" pitchFamily="49" charset="0"/>
                        </a:rPr>
                        <a:t>    </a:t>
                      </a:r>
                      <a:r>
                        <a:rPr lang="es-MX" b="0" i="0" dirty="0" err="1">
                          <a:latin typeface="Consolas" panose="020B0609020204030204" pitchFamily="49" charset="0"/>
                        </a:rPr>
                        <a:t>float</a:t>
                      </a:r>
                      <a:r>
                        <a:rPr lang="es-MX" b="0" i="0" dirty="0">
                          <a:latin typeface="Consolas" panose="020B0609020204030204" pitchFamily="49" charset="0"/>
                        </a:rPr>
                        <a:t>: </a:t>
                      </a:r>
                      <a:r>
                        <a:rPr lang="es-MX" b="0" i="0" dirty="0" err="1">
                          <a:latin typeface="Consolas" panose="020B0609020204030204" pitchFamily="49" charset="0"/>
                        </a:rPr>
                        <a:t>left</a:t>
                      </a:r>
                      <a:r>
                        <a:rPr lang="es-MX" b="0" i="0" dirty="0">
                          <a:latin typeface="Consolas" panose="020B0609020204030204" pitchFamily="49" charset="0"/>
                        </a:rPr>
                        <a:t>;</a:t>
                      </a:r>
                    </a:p>
                    <a:p>
                      <a:r>
                        <a:rPr lang="es-MX" b="0" i="0" dirty="0">
                          <a:latin typeface="Consolas" panose="020B0609020204030204" pitchFamily="49" charset="0"/>
                        </a:rPr>
                        <a:t>    </a:t>
                      </a:r>
                      <a:r>
                        <a:rPr lang="es-MX" b="0" i="0" dirty="0" err="1">
                          <a:latin typeface="Consolas" panose="020B0609020204030204" pitchFamily="49" charset="0"/>
                        </a:rPr>
                        <a:t>padding</a:t>
                      </a:r>
                      <a:r>
                        <a:rPr lang="es-MX" b="0" i="0" dirty="0">
                          <a:latin typeface="Consolas" panose="020B0609020204030204" pitchFamily="49" charset="0"/>
                        </a:rPr>
                        <a:t>: 8px 16px;</a:t>
                      </a:r>
                    </a:p>
                    <a:p>
                      <a:r>
                        <a:rPr lang="es-MX" b="0" i="0" dirty="0">
                          <a:latin typeface="Consolas" panose="020B0609020204030204" pitchFamily="49" charset="0"/>
                        </a:rPr>
                        <a:t>    </a:t>
                      </a:r>
                      <a:r>
                        <a:rPr lang="es-MX" b="0" i="0" dirty="0" err="1">
                          <a:latin typeface="Consolas" panose="020B0609020204030204" pitchFamily="49" charset="0"/>
                        </a:rPr>
                        <a:t>text-decoration</a:t>
                      </a:r>
                      <a:r>
                        <a:rPr lang="es-MX" b="0" i="0" dirty="0">
                          <a:latin typeface="Consolas" panose="020B0609020204030204" pitchFamily="49" charset="0"/>
                        </a:rPr>
                        <a:t>: </a:t>
                      </a:r>
                      <a:r>
                        <a:rPr lang="es-MX" b="0" i="0" dirty="0" err="1">
                          <a:latin typeface="Consolas" panose="020B0609020204030204" pitchFamily="49" charset="0"/>
                        </a:rPr>
                        <a:t>none</a:t>
                      </a:r>
                      <a:r>
                        <a:rPr lang="es-MX" b="0" i="0" dirty="0">
                          <a:latin typeface="Consolas" panose="020B0609020204030204" pitchFamily="49" charset="0"/>
                        </a:rPr>
                        <a:t>;</a:t>
                      </a:r>
                    </a:p>
                    <a:p>
                      <a:r>
                        <a:rPr lang="es-MX" b="0" i="0" dirty="0">
                          <a:latin typeface="Consolas" panose="020B0609020204030204" pitchFamily="49" charset="0"/>
                        </a:rPr>
                        <a: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extLst>
                  <a:ext uri="{0D108BD9-81ED-4DB2-BD59-A6C34878D82A}">
                    <a16:rowId xmlns:a16="http://schemas.microsoft.com/office/drawing/2014/main" xmlns="" val="3378725687"/>
                  </a:ext>
                </a:extLst>
              </a:tr>
            </a:tbl>
          </a:graphicData>
        </a:graphic>
      </p:graphicFrame>
      <p:pic>
        <p:nvPicPr>
          <p:cNvPr id="6" name="Picture 5"/>
          <p:cNvPicPr>
            <a:picLocks noChangeAspect="1"/>
          </p:cNvPicPr>
          <p:nvPr/>
        </p:nvPicPr>
        <p:blipFill rotWithShape="1">
          <a:blip r:embed="rId2"/>
          <a:srcRect l="51222" t="38089" r="22805" b="55389"/>
          <a:stretch/>
        </p:blipFill>
        <p:spPr>
          <a:xfrm>
            <a:off x="1954694" y="6106856"/>
            <a:ext cx="3379305" cy="477078"/>
          </a:xfrm>
          <a:prstGeom prst="rect">
            <a:avLst/>
          </a:prstGeom>
        </p:spPr>
      </p:pic>
    </p:spTree>
    <p:extLst>
      <p:ext uri="{BB962C8B-B14F-4D97-AF65-F5344CB8AC3E}">
        <p14:creationId xmlns:p14="http://schemas.microsoft.com/office/powerpoint/2010/main" val="349213850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Paginación: Redondeada y animada</a:t>
            </a:r>
          </a:p>
        </p:txBody>
      </p:sp>
      <p:graphicFrame>
        <p:nvGraphicFramePr>
          <p:cNvPr id="5" name="Content Placeholder 4"/>
          <p:cNvGraphicFramePr>
            <a:graphicFrameLocks noGrp="1"/>
          </p:cNvGraphicFramePr>
          <p:nvPr>
            <p:ph idx="1"/>
            <p:extLst/>
          </p:nvPr>
        </p:nvGraphicFramePr>
        <p:xfrm>
          <a:off x="819150" y="2222500"/>
          <a:ext cx="10553700" cy="3931920"/>
        </p:xfrm>
        <a:graphic>
          <a:graphicData uri="http://schemas.openxmlformats.org/drawingml/2006/table">
            <a:tbl>
              <a:tblPr firstRow="1" bandRow="1">
                <a:tableStyleId>{5C22544A-7EE6-4342-B048-85BDC9FD1C3A}</a:tableStyleId>
              </a:tblPr>
              <a:tblGrid>
                <a:gridCol w="5276850">
                  <a:extLst>
                    <a:ext uri="{9D8B030D-6E8A-4147-A177-3AD203B41FA5}">
                      <a16:colId xmlns:a16="http://schemas.microsoft.com/office/drawing/2014/main" xmlns="" val="836054517"/>
                    </a:ext>
                  </a:extLst>
                </a:gridCol>
                <a:gridCol w="5276850">
                  <a:extLst>
                    <a:ext uri="{9D8B030D-6E8A-4147-A177-3AD203B41FA5}">
                      <a16:colId xmlns:a16="http://schemas.microsoft.com/office/drawing/2014/main" xmlns="" val="2510245657"/>
                    </a:ext>
                  </a:extLst>
                </a:gridCol>
              </a:tblGrid>
              <a:tr h="370840">
                <a:tc>
                  <a:txBody>
                    <a:bodyPr/>
                    <a:lstStyle/>
                    <a:p>
                      <a:r>
                        <a:rPr lang="es-MX" b="0" dirty="0">
                          <a:latin typeface="Consolas" panose="020B0609020204030204" pitchFamily="49" charset="0"/>
                        </a:rPr>
                        <a:t>HTML</a:t>
                      </a:r>
                    </a:p>
                    <a:p>
                      <a:endParaRPr lang="es-MX" b="0" dirty="0">
                        <a:latin typeface="Consolas" panose="020B0609020204030204" pitchFamily="49" charset="0"/>
                      </a:endParaRPr>
                    </a:p>
                    <a:p>
                      <a:r>
                        <a:rPr lang="it-IT" b="0" dirty="0">
                          <a:latin typeface="Consolas" panose="020B0609020204030204" pitchFamily="49" charset="0"/>
                        </a:rPr>
                        <a:t>&lt;ul class="pagination"&gt;</a:t>
                      </a:r>
                    </a:p>
                    <a:p>
                      <a:r>
                        <a:rPr lang="it-IT" b="0" dirty="0">
                          <a:latin typeface="Consolas" panose="020B0609020204030204" pitchFamily="49" charset="0"/>
                        </a:rPr>
                        <a:t>  &lt;li&gt;&lt;a href="#"&gt;«&lt;/a&gt;&lt;/li&gt;</a:t>
                      </a:r>
                    </a:p>
                    <a:p>
                      <a:r>
                        <a:rPr lang="it-IT" b="0" dirty="0">
                          <a:latin typeface="Consolas" panose="020B0609020204030204" pitchFamily="49" charset="0"/>
                        </a:rPr>
                        <a:t>  &lt;li&gt;&lt;a href="#"&gt;1&lt;/a&gt;&lt;/li&gt;</a:t>
                      </a:r>
                    </a:p>
                    <a:p>
                      <a:r>
                        <a:rPr lang="it-IT" b="0" dirty="0">
                          <a:latin typeface="Consolas" panose="020B0609020204030204" pitchFamily="49" charset="0"/>
                        </a:rPr>
                        <a:t>  &lt;li&gt;&lt;a class="active" href="#"&gt;2&lt;/a&gt;&lt;/li&gt;</a:t>
                      </a:r>
                    </a:p>
                    <a:p>
                      <a:r>
                        <a:rPr lang="it-IT" b="0" dirty="0">
                          <a:latin typeface="Consolas" panose="020B0609020204030204" pitchFamily="49" charset="0"/>
                        </a:rPr>
                        <a:t>  &lt;li&gt;&lt;a href="#"&gt;3&lt;/a&gt;&lt;/li&gt;</a:t>
                      </a:r>
                    </a:p>
                    <a:p>
                      <a:r>
                        <a:rPr lang="it-IT" b="0" dirty="0">
                          <a:latin typeface="Consolas" panose="020B0609020204030204" pitchFamily="49" charset="0"/>
                        </a:rPr>
                        <a:t>  &lt;li&gt;&lt;a href="#"&gt;4&lt;/a&gt;&lt;/li&gt;</a:t>
                      </a:r>
                    </a:p>
                    <a:p>
                      <a:r>
                        <a:rPr lang="it-IT" b="0" dirty="0">
                          <a:latin typeface="Consolas" panose="020B0609020204030204" pitchFamily="49" charset="0"/>
                        </a:rPr>
                        <a:t>  &lt;li&gt;&lt;a href="#"&gt;5&lt;/a&gt;&lt;/li&gt;</a:t>
                      </a:r>
                    </a:p>
                    <a:p>
                      <a:r>
                        <a:rPr lang="it-IT" b="0" dirty="0">
                          <a:latin typeface="Consolas" panose="020B0609020204030204" pitchFamily="49" charset="0"/>
                        </a:rPr>
                        <a:t>  &lt;li&gt;&lt;a href="#"&gt;6&lt;/a&gt;&lt;/li&gt;</a:t>
                      </a:r>
                    </a:p>
                    <a:p>
                      <a:r>
                        <a:rPr lang="it-IT" b="0" dirty="0">
                          <a:latin typeface="Consolas" panose="020B0609020204030204" pitchFamily="49" charset="0"/>
                        </a:rPr>
                        <a:t>  &lt;li&gt;&lt;a href="#"&gt;7&lt;/a&gt;&lt;/li&gt;</a:t>
                      </a:r>
                    </a:p>
                    <a:p>
                      <a:r>
                        <a:rPr lang="it-IT" b="0" dirty="0">
                          <a:latin typeface="Consolas" panose="020B0609020204030204" pitchFamily="49" charset="0"/>
                        </a:rPr>
                        <a:t>  &lt;li&gt;&lt;a href="#"&gt;»&lt;/a&gt;&lt;/li&gt;</a:t>
                      </a:r>
                    </a:p>
                    <a:p>
                      <a:r>
                        <a:rPr lang="it-IT" b="0" dirty="0">
                          <a:latin typeface="Consolas" panose="020B0609020204030204" pitchFamily="49" charset="0"/>
                        </a:rPr>
                        <a:t>&lt;/ul&gt;</a:t>
                      </a:r>
                      <a:endParaRPr lang="es-MX" b="0" dirty="0">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tc>
                  <a:txBody>
                    <a:bodyPr/>
                    <a:lstStyle/>
                    <a:p>
                      <a:r>
                        <a:rPr lang="es-MX" b="0" i="1" dirty="0">
                          <a:latin typeface="Consolas" panose="020B0609020204030204" pitchFamily="49" charset="0"/>
                        </a:rPr>
                        <a:t>CSS</a:t>
                      </a:r>
                    </a:p>
                    <a:p>
                      <a:endParaRPr lang="es-MX" b="0" i="1" dirty="0">
                        <a:latin typeface="Consolas" panose="020B0609020204030204" pitchFamily="49" charset="0"/>
                      </a:endParaRPr>
                    </a:p>
                    <a:p>
                      <a:r>
                        <a:rPr lang="es-MX" b="0" i="1" dirty="0" err="1">
                          <a:latin typeface="Consolas" panose="020B0609020204030204" pitchFamily="49" charset="0"/>
                        </a:rPr>
                        <a:t>ul.pagination</a:t>
                      </a:r>
                      <a:r>
                        <a:rPr lang="es-MX" b="0" i="1" dirty="0">
                          <a:latin typeface="Consolas" panose="020B0609020204030204" pitchFamily="49" charset="0"/>
                        </a:rPr>
                        <a:t> {</a:t>
                      </a:r>
                    </a:p>
                    <a:p>
                      <a:r>
                        <a:rPr lang="es-MX" b="0" i="1" dirty="0">
                          <a:latin typeface="Consolas" panose="020B0609020204030204" pitchFamily="49" charset="0"/>
                        </a:rPr>
                        <a:t>    </a:t>
                      </a:r>
                      <a:r>
                        <a:rPr lang="es-MX" b="0" i="1" dirty="0" err="1">
                          <a:latin typeface="Consolas" panose="020B0609020204030204" pitchFamily="49" charset="0"/>
                        </a:rPr>
                        <a:t>display</a:t>
                      </a:r>
                      <a:r>
                        <a:rPr lang="es-MX" b="0" i="1" dirty="0">
                          <a:latin typeface="Consolas" panose="020B0609020204030204" pitchFamily="49" charset="0"/>
                        </a:rPr>
                        <a:t>: </a:t>
                      </a:r>
                      <a:r>
                        <a:rPr lang="es-MX" b="0" i="1" dirty="0" err="1">
                          <a:latin typeface="Consolas" panose="020B0609020204030204" pitchFamily="49" charset="0"/>
                        </a:rPr>
                        <a:t>inline</a:t>
                      </a:r>
                      <a:r>
                        <a:rPr lang="es-MX" b="0" i="1" dirty="0">
                          <a:latin typeface="Consolas" panose="020B0609020204030204" pitchFamily="49" charset="0"/>
                        </a:rPr>
                        <a:t>-block;</a:t>
                      </a:r>
                    </a:p>
                    <a:p>
                      <a:r>
                        <a:rPr lang="es-MX" b="0" i="1" dirty="0">
                          <a:latin typeface="Consolas" panose="020B0609020204030204" pitchFamily="49" charset="0"/>
                        </a:rPr>
                        <a:t>    </a:t>
                      </a:r>
                      <a:r>
                        <a:rPr lang="es-MX" b="0" i="1" dirty="0" err="1">
                          <a:latin typeface="Consolas" panose="020B0609020204030204" pitchFamily="49" charset="0"/>
                        </a:rPr>
                        <a:t>padding</a:t>
                      </a:r>
                      <a:r>
                        <a:rPr lang="es-MX" b="0" i="1" dirty="0">
                          <a:latin typeface="Consolas" panose="020B0609020204030204" pitchFamily="49" charset="0"/>
                        </a:rPr>
                        <a:t>: 0;</a:t>
                      </a:r>
                    </a:p>
                    <a:p>
                      <a:r>
                        <a:rPr lang="es-MX" b="0" i="1" dirty="0">
                          <a:latin typeface="Consolas" panose="020B0609020204030204" pitchFamily="49" charset="0"/>
                        </a:rPr>
                        <a:t>    </a:t>
                      </a:r>
                      <a:r>
                        <a:rPr lang="es-MX" b="0" i="1" dirty="0" err="1">
                          <a:latin typeface="Consolas" panose="020B0609020204030204" pitchFamily="49" charset="0"/>
                        </a:rPr>
                        <a:t>margin</a:t>
                      </a:r>
                      <a:r>
                        <a:rPr lang="es-MX" b="0" i="1" dirty="0">
                          <a:latin typeface="Consolas" panose="020B0609020204030204" pitchFamily="49" charset="0"/>
                        </a:rPr>
                        <a:t>: 0;</a:t>
                      </a:r>
                    </a:p>
                    <a:p>
                      <a:r>
                        <a:rPr lang="es-MX" b="0" i="1" dirty="0">
                          <a:latin typeface="Consolas" panose="020B0609020204030204" pitchFamily="49" charset="0"/>
                        </a:rPr>
                        <a:t>}</a:t>
                      </a:r>
                    </a:p>
                    <a:p>
                      <a:endParaRPr lang="es-MX" b="0" i="1" dirty="0">
                        <a:latin typeface="Consolas" panose="020B0609020204030204" pitchFamily="49" charset="0"/>
                      </a:endParaRPr>
                    </a:p>
                    <a:p>
                      <a:r>
                        <a:rPr lang="es-MX" b="0" i="1" dirty="0" err="1">
                          <a:latin typeface="Consolas" panose="020B0609020204030204" pitchFamily="49" charset="0"/>
                        </a:rPr>
                        <a:t>ul.pagination</a:t>
                      </a:r>
                      <a:r>
                        <a:rPr lang="es-MX" b="0" i="1" dirty="0">
                          <a:latin typeface="Consolas" panose="020B0609020204030204" pitchFamily="49" charset="0"/>
                        </a:rPr>
                        <a:t> li {</a:t>
                      </a:r>
                      <a:r>
                        <a:rPr lang="es-MX" b="0" i="1" dirty="0" err="1">
                          <a:latin typeface="Consolas" panose="020B0609020204030204" pitchFamily="49" charset="0"/>
                        </a:rPr>
                        <a:t>display</a:t>
                      </a:r>
                      <a:r>
                        <a:rPr lang="es-MX" b="0" i="1" dirty="0">
                          <a:latin typeface="Consolas" panose="020B0609020204030204" pitchFamily="49" charset="0"/>
                        </a:rPr>
                        <a:t>: </a:t>
                      </a:r>
                      <a:r>
                        <a:rPr lang="es-MX" b="0" i="1" dirty="0" err="1">
                          <a:latin typeface="Consolas" panose="020B0609020204030204" pitchFamily="49" charset="0"/>
                        </a:rPr>
                        <a:t>inline</a:t>
                      </a:r>
                      <a:r>
                        <a:rPr lang="es-MX" b="0" i="1" dirty="0">
                          <a:latin typeface="Consolas" panose="020B0609020204030204" pitchFamily="49" charset="0"/>
                        </a:rPr>
                        <a:t>;}</a:t>
                      </a:r>
                    </a:p>
                    <a:p>
                      <a:endParaRPr lang="es-MX" b="0" i="1" dirty="0">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extLst>
                  <a:ext uri="{0D108BD9-81ED-4DB2-BD59-A6C34878D82A}">
                    <a16:rowId xmlns:a16="http://schemas.microsoft.com/office/drawing/2014/main" xmlns="" val="2080075168"/>
                  </a:ext>
                </a:extLst>
              </a:tr>
            </a:tbl>
          </a:graphicData>
        </a:graphic>
      </p:graphicFrame>
      <p:pic>
        <p:nvPicPr>
          <p:cNvPr id="4" name="Picture 3"/>
          <p:cNvPicPr>
            <a:picLocks noChangeAspect="1"/>
          </p:cNvPicPr>
          <p:nvPr/>
        </p:nvPicPr>
        <p:blipFill rotWithShape="1">
          <a:blip r:embed="rId2"/>
          <a:srcRect l="51833" t="38270" r="22500" b="56114"/>
          <a:stretch/>
        </p:blipFill>
        <p:spPr>
          <a:xfrm>
            <a:off x="4426225" y="6122504"/>
            <a:ext cx="3339548" cy="410817"/>
          </a:xfrm>
          <a:prstGeom prst="rect">
            <a:avLst/>
          </a:prstGeom>
        </p:spPr>
      </p:pic>
    </p:spTree>
    <p:extLst>
      <p:ext uri="{BB962C8B-B14F-4D97-AF65-F5344CB8AC3E}">
        <p14:creationId xmlns:p14="http://schemas.microsoft.com/office/powerpoint/2010/main" val="345550510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dirty="0"/>
              <a:t>Paginación: Redondeada y animada</a:t>
            </a:r>
          </a:p>
        </p:txBody>
      </p:sp>
      <p:graphicFrame>
        <p:nvGraphicFramePr>
          <p:cNvPr id="4" name="Content Placeholder 3"/>
          <p:cNvGraphicFramePr>
            <a:graphicFrameLocks noGrp="1"/>
          </p:cNvGraphicFramePr>
          <p:nvPr>
            <p:ph idx="1"/>
            <p:extLst/>
          </p:nvPr>
        </p:nvGraphicFramePr>
        <p:xfrm>
          <a:off x="819150" y="2222500"/>
          <a:ext cx="10553700" cy="3931920"/>
        </p:xfrm>
        <a:graphic>
          <a:graphicData uri="http://schemas.openxmlformats.org/drawingml/2006/table">
            <a:tbl>
              <a:tblPr firstRow="1" bandRow="1">
                <a:tableStyleId>{5C22544A-7EE6-4342-B048-85BDC9FD1C3A}</a:tableStyleId>
              </a:tblPr>
              <a:tblGrid>
                <a:gridCol w="5276850">
                  <a:extLst>
                    <a:ext uri="{9D8B030D-6E8A-4147-A177-3AD203B41FA5}">
                      <a16:colId xmlns:a16="http://schemas.microsoft.com/office/drawing/2014/main" xmlns="" val="1127958658"/>
                    </a:ext>
                  </a:extLst>
                </a:gridCol>
                <a:gridCol w="5276850">
                  <a:extLst>
                    <a:ext uri="{9D8B030D-6E8A-4147-A177-3AD203B41FA5}">
                      <a16:colId xmlns:a16="http://schemas.microsoft.com/office/drawing/2014/main" xmlns="" val="1177102335"/>
                    </a:ext>
                  </a:extLst>
                </a:gridCol>
              </a:tblGrid>
              <a:tr h="370840">
                <a:tc>
                  <a:txBody>
                    <a:bodyPr/>
                    <a:lstStyle/>
                    <a:p>
                      <a:r>
                        <a:rPr lang="es-MX" b="0" i="1" dirty="0">
                          <a:latin typeface="Consolas" panose="020B0609020204030204" pitchFamily="49" charset="0"/>
                        </a:rPr>
                        <a:t>CSS</a:t>
                      </a:r>
                    </a:p>
                    <a:p>
                      <a:endParaRPr lang="es-MX" b="0" i="1" dirty="0">
                        <a:latin typeface="Consolas" panose="020B0609020204030204" pitchFamily="49" charset="0"/>
                      </a:endParaRPr>
                    </a:p>
                    <a:p>
                      <a:endParaRPr lang="es-MX" b="0" i="1" dirty="0">
                        <a:latin typeface="Consolas" panose="020B0609020204030204" pitchFamily="49" charset="0"/>
                      </a:endParaRPr>
                    </a:p>
                    <a:p>
                      <a:r>
                        <a:rPr lang="es-MX" b="0" i="1" dirty="0" err="1">
                          <a:latin typeface="Consolas" panose="020B0609020204030204" pitchFamily="49" charset="0"/>
                        </a:rPr>
                        <a:t>ul.pagination</a:t>
                      </a:r>
                      <a:r>
                        <a:rPr lang="es-MX" b="0" i="1" dirty="0">
                          <a:latin typeface="Consolas" panose="020B0609020204030204" pitchFamily="49" charset="0"/>
                        </a:rPr>
                        <a:t> li a {</a:t>
                      </a:r>
                    </a:p>
                    <a:p>
                      <a:r>
                        <a:rPr lang="es-MX" b="0" i="1" dirty="0">
                          <a:latin typeface="Consolas" panose="020B0609020204030204" pitchFamily="49" charset="0"/>
                        </a:rPr>
                        <a:t>    color: </a:t>
                      </a:r>
                      <a:r>
                        <a:rPr lang="es-MX" b="0" i="1" dirty="0" err="1">
                          <a:latin typeface="Consolas" panose="020B0609020204030204" pitchFamily="49" charset="0"/>
                        </a:rPr>
                        <a:t>black</a:t>
                      </a:r>
                      <a:r>
                        <a:rPr lang="es-MX" b="0" i="1" dirty="0">
                          <a:latin typeface="Consolas" panose="020B0609020204030204" pitchFamily="49" charset="0"/>
                        </a:rPr>
                        <a:t>;</a:t>
                      </a:r>
                    </a:p>
                    <a:p>
                      <a:r>
                        <a:rPr lang="es-MX" b="0" i="1" dirty="0">
                          <a:latin typeface="Consolas" panose="020B0609020204030204" pitchFamily="49" charset="0"/>
                        </a:rPr>
                        <a:t>    </a:t>
                      </a:r>
                      <a:r>
                        <a:rPr lang="es-MX" b="0" i="1" dirty="0" err="1">
                          <a:latin typeface="Consolas" panose="020B0609020204030204" pitchFamily="49" charset="0"/>
                        </a:rPr>
                        <a:t>float</a:t>
                      </a:r>
                      <a:r>
                        <a:rPr lang="es-MX" b="0" i="1" dirty="0">
                          <a:latin typeface="Consolas" panose="020B0609020204030204" pitchFamily="49" charset="0"/>
                        </a:rPr>
                        <a:t>: </a:t>
                      </a:r>
                      <a:r>
                        <a:rPr lang="es-MX" b="0" i="1" dirty="0" err="1">
                          <a:latin typeface="Consolas" panose="020B0609020204030204" pitchFamily="49" charset="0"/>
                        </a:rPr>
                        <a:t>left</a:t>
                      </a:r>
                      <a:r>
                        <a:rPr lang="es-MX" b="0" i="1" dirty="0">
                          <a:latin typeface="Consolas" panose="020B0609020204030204" pitchFamily="49" charset="0"/>
                        </a:rPr>
                        <a:t>;</a:t>
                      </a:r>
                    </a:p>
                    <a:p>
                      <a:r>
                        <a:rPr lang="es-MX" b="0" i="1" dirty="0">
                          <a:latin typeface="Consolas" panose="020B0609020204030204" pitchFamily="49" charset="0"/>
                        </a:rPr>
                        <a:t>    </a:t>
                      </a:r>
                      <a:r>
                        <a:rPr lang="es-MX" b="0" i="1" dirty="0" err="1">
                          <a:latin typeface="Consolas" panose="020B0609020204030204" pitchFamily="49" charset="0"/>
                        </a:rPr>
                        <a:t>padding</a:t>
                      </a:r>
                      <a:r>
                        <a:rPr lang="es-MX" b="0" i="1" dirty="0">
                          <a:latin typeface="Consolas" panose="020B0609020204030204" pitchFamily="49" charset="0"/>
                        </a:rPr>
                        <a:t>: 8px 16px;</a:t>
                      </a:r>
                    </a:p>
                    <a:p>
                      <a:r>
                        <a:rPr lang="es-MX" b="0" i="1" dirty="0">
                          <a:latin typeface="Consolas" panose="020B0609020204030204" pitchFamily="49" charset="0"/>
                        </a:rPr>
                        <a:t>    </a:t>
                      </a:r>
                      <a:r>
                        <a:rPr lang="es-MX" b="0" i="1" dirty="0" err="1">
                          <a:latin typeface="Consolas" panose="020B0609020204030204" pitchFamily="49" charset="0"/>
                        </a:rPr>
                        <a:t>text-decoration</a:t>
                      </a:r>
                      <a:r>
                        <a:rPr lang="es-MX" b="0" i="1" dirty="0">
                          <a:latin typeface="Consolas" panose="020B0609020204030204" pitchFamily="49" charset="0"/>
                        </a:rPr>
                        <a:t>: </a:t>
                      </a:r>
                      <a:r>
                        <a:rPr lang="es-MX" b="0" i="1" dirty="0" err="1">
                          <a:latin typeface="Consolas" panose="020B0609020204030204" pitchFamily="49" charset="0"/>
                        </a:rPr>
                        <a:t>none</a:t>
                      </a:r>
                      <a:r>
                        <a:rPr lang="es-MX" b="0" i="1" dirty="0">
                          <a:latin typeface="Consolas" panose="020B0609020204030204" pitchFamily="49" charset="0"/>
                        </a:rPr>
                        <a:t>;</a:t>
                      </a:r>
                    </a:p>
                    <a:p>
                      <a:r>
                        <a:rPr lang="es-MX" b="0" i="1" dirty="0">
                          <a:latin typeface="Consolas" panose="020B0609020204030204" pitchFamily="49" charset="0"/>
                        </a:rPr>
                        <a:t>    </a:t>
                      </a:r>
                      <a:r>
                        <a:rPr lang="es-MX" b="0" i="1" dirty="0" err="1">
                          <a:latin typeface="Consolas" panose="020B0609020204030204" pitchFamily="49" charset="0"/>
                        </a:rPr>
                        <a:t>border-radius</a:t>
                      </a:r>
                      <a:r>
                        <a:rPr lang="es-MX" b="0" i="1" dirty="0">
                          <a:latin typeface="Consolas" panose="020B0609020204030204" pitchFamily="49" charset="0"/>
                        </a:rPr>
                        <a:t>: 5px;</a:t>
                      </a:r>
                    </a:p>
                    <a:p>
                      <a:endParaRPr lang="es-MX" b="0" i="1" dirty="0">
                        <a:latin typeface="Consolas" panose="020B0609020204030204" pitchFamily="49"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s-MX" b="0" i="1" dirty="0">
                          <a:latin typeface="Consolas" panose="020B0609020204030204" pitchFamily="49" charset="0"/>
                        </a:rPr>
                        <a:t>    /*</a:t>
                      </a:r>
                      <a:r>
                        <a:rPr lang="es-MX" sz="1800" b="0" i="0" kern="1200" dirty="0">
                          <a:solidFill>
                            <a:schemeClr val="lt1"/>
                          </a:solidFill>
                          <a:effectLst/>
                          <a:latin typeface="+mn-lt"/>
                          <a:ea typeface="+mn-ea"/>
                          <a:cs typeface="+mn-cs"/>
                        </a:rPr>
                        <a:t> </a:t>
                      </a:r>
                      <a:r>
                        <a:rPr lang="es-MX" sz="1800" b="0" i="0" kern="1200" dirty="0" err="1">
                          <a:solidFill>
                            <a:schemeClr val="lt1"/>
                          </a:solidFill>
                          <a:effectLst/>
                          <a:latin typeface="+mn-lt"/>
                          <a:ea typeface="+mn-ea"/>
                          <a:cs typeface="+mn-cs"/>
                        </a:rPr>
                        <a:t>border</a:t>
                      </a:r>
                      <a:r>
                        <a:rPr lang="es-MX" sz="1800" b="0" i="0" kern="1200" dirty="0">
                          <a:solidFill>
                            <a:schemeClr val="lt1"/>
                          </a:solidFill>
                          <a:effectLst/>
                          <a:latin typeface="+mn-lt"/>
                          <a:ea typeface="+mn-ea"/>
                          <a:cs typeface="+mn-cs"/>
                        </a:rPr>
                        <a:t>: 1px </a:t>
                      </a:r>
                      <a:r>
                        <a:rPr lang="es-MX" sz="1800" b="0" i="0" kern="1200" dirty="0" err="1">
                          <a:solidFill>
                            <a:schemeClr val="lt1"/>
                          </a:solidFill>
                          <a:effectLst/>
                          <a:latin typeface="+mn-lt"/>
                          <a:ea typeface="+mn-ea"/>
                          <a:cs typeface="+mn-cs"/>
                        </a:rPr>
                        <a:t>solid</a:t>
                      </a:r>
                      <a:r>
                        <a:rPr lang="es-MX" sz="1800" b="0" i="0" kern="1200" dirty="0">
                          <a:solidFill>
                            <a:schemeClr val="lt1"/>
                          </a:solidFill>
                          <a:effectLst/>
                          <a:latin typeface="+mn-lt"/>
                          <a:ea typeface="+mn-ea"/>
                          <a:cs typeface="+mn-cs"/>
                        </a:rPr>
                        <a:t> #</a:t>
                      </a:r>
                      <a:r>
                        <a:rPr lang="es-MX" sz="1800" b="0" i="0" kern="1200" dirty="0" err="1">
                          <a:solidFill>
                            <a:schemeClr val="lt1"/>
                          </a:solidFill>
                          <a:effectLst/>
                          <a:latin typeface="+mn-lt"/>
                          <a:ea typeface="+mn-ea"/>
                          <a:cs typeface="+mn-cs"/>
                        </a:rPr>
                        <a:t>ddd</a:t>
                      </a:r>
                      <a:r>
                        <a:rPr lang="es-MX" sz="1800" b="0" i="0" kern="1200" dirty="0">
                          <a:solidFill>
                            <a:schemeClr val="lt1"/>
                          </a:solidFill>
                          <a:effectLst/>
                          <a:latin typeface="+mn-lt"/>
                          <a:ea typeface="+mn-ea"/>
                          <a:cs typeface="+mn-cs"/>
                        </a:rPr>
                        <a:t>;</a:t>
                      </a:r>
                      <a:r>
                        <a:rPr lang="es-MX" sz="1800" b="0" i="1" kern="1200" dirty="0">
                          <a:solidFill>
                            <a:schemeClr val="lt1"/>
                          </a:solidFill>
                          <a:effectLst/>
                          <a:latin typeface="Consolas" panose="020B0609020204030204" pitchFamily="49" charset="0"/>
                          <a:ea typeface="+mn-ea"/>
                          <a:cs typeface="+mn-cs"/>
                        </a:rPr>
                        <a:t>*/</a:t>
                      </a:r>
                      <a:endParaRPr lang="es-MX" b="0" i="1" dirty="0">
                        <a:latin typeface="Consolas" panose="020B0609020204030204" pitchFamily="49" charset="0"/>
                      </a:endParaRPr>
                    </a:p>
                    <a:p>
                      <a:r>
                        <a:rPr lang="es-MX" b="0" i="1" dirty="0">
                          <a:latin typeface="Consolas" panose="020B0609020204030204" pitchFamily="49" charset="0"/>
                        </a:rPr>
                        <a:t>}</a:t>
                      </a:r>
                    </a:p>
                    <a:p>
                      <a:endParaRPr lang="es-MX" b="0" i="1" dirty="0">
                        <a:latin typeface="Consolas" panose="020B0609020204030204" pitchFamily="49" charset="0"/>
                      </a:endParaRPr>
                    </a:p>
                    <a:p>
                      <a:endParaRPr lang="es-MX" b="0" i="1" dirty="0">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tc>
                  <a:txBody>
                    <a:bodyPr/>
                    <a:lstStyle/>
                    <a:p>
                      <a:r>
                        <a:rPr lang="es-MX" b="0" i="1" dirty="0" err="1">
                          <a:latin typeface="Consolas" panose="020B0609020204030204" pitchFamily="49" charset="0"/>
                        </a:rPr>
                        <a:t>ul.pagination</a:t>
                      </a:r>
                      <a:r>
                        <a:rPr lang="es-MX" b="0" i="1" dirty="0">
                          <a:latin typeface="Consolas" panose="020B0609020204030204" pitchFamily="49" charset="0"/>
                        </a:rPr>
                        <a:t> li </a:t>
                      </a:r>
                      <a:r>
                        <a:rPr lang="es-MX" b="0" i="1" dirty="0" err="1">
                          <a:latin typeface="Consolas" panose="020B0609020204030204" pitchFamily="49" charset="0"/>
                        </a:rPr>
                        <a:t>a.active</a:t>
                      </a:r>
                      <a:r>
                        <a:rPr lang="es-MX" b="0" i="1" dirty="0">
                          <a:latin typeface="Consolas" panose="020B0609020204030204" pitchFamily="49" charset="0"/>
                        </a:rPr>
                        <a:t> {</a:t>
                      </a:r>
                    </a:p>
                    <a:p>
                      <a:r>
                        <a:rPr lang="es-MX" b="0" i="1" dirty="0">
                          <a:latin typeface="Consolas" panose="020B0609020204030204" pitchFamily="49" charset="0"/>
                        </a:rPr>
                        <a:t>    </a:t>
                      </a:r>
                      <a:r>
                        <a:rPr lang="es-MX" b="0" i="1" dirty="0" err="1">
                          <a:latin typeface="Consolas" panose="020B0609020204030204" pitchFamily="49" charset="0"/>
                        </a:rPr>
                        <a:t>background</a:t>
                      </a:r>
                      <a:r>
                        <a:rPr lang="es-MX" b="0" i="1" dirty="0">
                          <a:latin typeface="Consolas" panose="020B0609020204030204" pitchFamily="49" charset="0"/>
                        </a:rPr>
                        <a:t>-color: #4CAF50;</a:t>
                      </a:r>
                    </a:p>
                    <a:p>
                      <a:r>
                        <a:rPr lang="es-MX" b="0" i="1" dirty="0">
                          <a:latin typeface="Consolas" panose="020B0609020204030204" pitchFamily="49" charset="0"/>
                        </a:rPr>
                        <a:t>    color: </a:t>
                      </a:r>
                      <a:r>
                        <a:rPr lang="es-MX" b="0" i="1" dirty="0" err="1">
                          <a:latin typeface="Consolas" panose="020B0609020204030204" pitchFamily="49" charset="0"/>
                        </a:rPr>
                        <a:t>white</a:t>
                      </a:r>
                      <a:r>
                        <a:rPr lang="es-MX" b="0" i="1" dirty="0">
                          <a:latin typeface="Consolas" panose="020B0609020204030204" pitchFamily="49" charset="0"/>
                        </a:rPr>
                        <a:t>;</a:t>
                      </a:r>
                    </a:p>
                    <a:p>
                      <a:r>
                        <a:rPr lang="es-MX" b="0" i="1" dirty="0">
                          <a:latin typeface="Consolas" panose="020B0609020204030204" pitchFamily="49" charset="0"/>
                        </a:rPr>
                        <a:t>    </a:t>
                      </a:r>
                      <a:r>
                        <a:rPr lang="es-MX" b="0" i="1" dirty="0" err="1">
                          <a:latin typeface="Consolas" panose="020B0609020204030204" pitchFamily="49" charset="0"/>
                        </a:rPr>
                        <a:t>border-radius</a:t>
                      </a:r>
                      <a:r>
                        <a:rPr lang="es-MX" b="0" i="1" dirty="0">
                          <a:latin typeface="Consolas" panose="020B0609020204030204" pitchFamily="49" charset="0"/>
                        </a:rPr>
                        <a:t>: 5px;</a:t>
                      </a:r>
                    </a:p>
                    <a:p>
                      <a:r>
                        <a:rPr lang="es-MX" b="0" i="1" dirty="0">
                          <a:latin typeface="Consolas" panose="020B0609020204030204" pitchFamily="49" charset="0"/>
                        </a:rPr>
                        <a:t>}</a:t>
                      </a:r>
                    </a:p>
                    <a:p>
                      <a:endParaRPr lang="es-MX" b="0" i="1" dirty="0">
                        <a:latin typeface="Consolas" panose="020B0609020204030204" pitchFamily="49" charset="0"/>
                      </a:endParaRPr>
                    </a:p>
                    <a:p>
                      <a:r>
                        <a:rPr lang="es-MX" b="0" i="1" dirty="0" err="1">
                          <a:latin typeface="Consolas" panose="020B0609020204030204" pitchFamily="49" charset="0"/>
                        </a:rPr>
                        <a:t>ul.pagination</a:t>
                      </a:r>
                      <a:r>
                        <a:rPr lang="es-MX" b="0" i="1" dirty="0">
                          <a:latin typeface="Consolas" panose="020B0609020204030204" pitchFamily="49" charset="0"/>
                        </a:rPr>
                        <a:t> li a:hover:not(.active) {</a:t>
                      </a:r>
                      <a:r>
                        <a:rPr lang="es-MX" b="0" i="1" dirty="0" err="1">
                          <a:latin typeface="Consolas" panose="020B0609020204030204" pitchFamily="49" charset="0"/>
                        </a:rPr>
                        <a:t>background</a:t>
                      </a:r>
                      <a:r>
                        <a:rPr lang="es-MX" b="0" i="1" dirty="0">
                          <a:latin typeface="Consolas" panose="020B0609020204030204" pitchFamily="49" charset="0"/>
                        </a:rPr>
                        <a:t>-color: #</a:t>
                      </a:r>
                      <a:r>
                        <a:rPr lang="es-MX" b="0" i="1" dirty="0" err="1">
                          <a:latin typeface="Consolas" panose="020B0609020204030204" pitchFamily="49" charset="0"/>
                        </a:rPr>
                        <a:t>ddd</a:t>
                      </a:r>
                      <a:r>
                        <a:rPr lang="es-MX" b="0" i="1" dirty="0">
                          <a:latin typeface="Consolas" panose="020B0609020204030204" pitchFamily="49" charset="0"/>
                        </a:rPr>
                        <a:t>;}</a:t>
                      </a:r>
                    </a:p>
                    <a:p>
                      <a:endParaRPr lang="es-MX" b="0" i="1" dirty="0">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12121"/>
                    </a:solidFill>
                  </a:tcPr>
                </a:tc>
                <a:extLst>
                  <a:ext uri="{0D108BD9-81ED-4DB2-BD59-A6C34878D82A}">
                    <a16:rowId xmlns:a16="http://schemas.microsoft.com/office/drawing/2014/main" xmlns="" val="1265284346"/>
                  </a:ext>
                </a:extLst>
              </a:tr>
            </a:tbl>
          </a:graphicData>
        </a:graphic>
      </p:graphicFrame>
    </p:spTree>
    <p:extLst>
      <p:ext uri="{BB962C8B-B14F-4D97-AF65-F5344CB8AC3E}">
        <p14:creationId xmlns:p14="http://schemas.microsoft.com/office/powerpoint/2010/main" val="428228390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245129" y="2080778"/>
            <a:ext cx="4852988" cy="1617163"/>
          </a:xfrm>
        </p:spPr>
        <p:txBody>
          <a:bodyPr/>
          <a:lstStyle/>
          <a:p>
            <a:r>
              <a:rPr lang="es-MX" sz="3600" dirty="0" smtClean="0"/>
              <a:t>Transiciones </a:t>
            </a:r>
            <a:endParaRPr lang="es-MX" dirty="0"/>
          </a:p>
        </p:txBody>
      </p:sp>
      <p:pic>
        <p:nvPicPr>
          <p:cNvPr id="2" name="Marcador de posición de imagen 1"/>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5007" r="25007"/>
          <a:stretch>
            <a:fillRect/>
          </a:stretch>
        </p:blipFill>
        <p:spPr/>
      </p:pic>
    </p:spTree>
    <p:extLst>
      <p:ext uri="{BB962C8B-B14F-4D97-AF65-F5344CB8AC3E}">
        <p14:creationId xmlns:p14="http://schemas.microsoft.com/office/powerpoint/2010/main" val="236923555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La propiedad </a:t>
            </a:r>
            <a:r>
              <a:rPr lang="es-MX" dirty="0" err="1" smtClean="0"/>
              <a:t>transition</a:t>
            </a:r>
            <a:endParaRPr lang="es-MX" dirty="0"/>
          </a:p>
        </p:txBody>
      </p:sp>
      <p:sp>
        <p:nvSpPr>
          <p:cNvPr id="3" name="Marcador de contenido 2"/>
          <p:cNvSpPr>
            <a:spLocks noGrp="1"/>
          </p:cNvSpPr>
          <p:nvPr>
            <p:ph idx="1"/>
          </p:nvPr>
        </p:nvSpPr>
        <p:spPr>
          <a:xfrm>
            <a:off x="810000" y="2433918"/>
            <a:ext cx="10554574" cy="1367480"/>
          </a:xfrm>
        </p:spPr>
        <p:txBody>
          <a:bodyPr/>
          <a:lstStyle/>
          <a:p>
            <a:pPr marL="0" indent="0">
              <a:buNone/>
            </a:pPr>
            <a:r>
              <a:rPr lang="es-MX" dirty="0"/>
              <a:t>La propiedad </a:t>
            </a:r>
            <a:r>
              <a:rPr lang="es-MX" dirty="0" err="1"/>
              <a:t>transition</a:t>
            </a:r>
            <a:r>
              <a:rPr lang="es-MX" dirty="0"/>
              <a:t> fue incluida para suavizar los cambios, creando mágicamente el resto de los pasos que se encuentran implícitos en el movimiento. Solo agregando esta propiedad forzamos al navegador a tomar cartas en el asunto, crear para nosotros todos esos pasos invisibles, y generar una transición suave desde un estado al otro.</a:t>
            </a:r>
          </a:p>
        </p:txBody>
      </p:sp>
      <p:sp>
        <p:nvSpPr>
          <p:cNvPr id="4" name="Rectángulo 3"/>
          <p:cNvSpPr/>
          <p:nvPr/>
        </p:nvSpPr>
        <p:spPr>
          <a:xfrm>
            <a:off x="1584512" y="4817678"/>
            <a:ext cx="9022976" cy="400110"/>
          </a:xfrm>
          <a:prstGeom prst="rect">
            <a:avLst/>
          </a:prstGeom>
        </p:spPr>
        <p:txBody>
          <a:bodyPr wrap="square">
            <a:spAutoFit/>
          </a:bodyPr>
          <a:lstStyle/>
          <a:p>
            <a:r>
              <a:rPr lang="es-MX" sz="2000" i="1" dirty="0" err="1">
                <a:latin typeface="Consolas" panose="020B0609020204030204" pitchFamily="49" charset="0"/>
              </a:rPr>
              <a:t>transition</a:t>
            </a:r>
            <a:r>
              <a:rPr lang="es-MX" sz="2000" i="1" dirty="0">
                <a:latin typeface="Consolas" panose="020B0609020204030204" pitchFamily="49" charset="0"/>
              </a:rPr>
              <a:t>: </a:t>
            </a:r>
            <a:r>
              <a:rPr lang="es-MX" sz="2000" i="1" dirty="0" err="1">
                <a:latin typeface="Consolas" panose="020B0609020204030204" pitchFamily="49" charset="0"/>
              </a:rPr>
              <a:t>all</a:t>
            </a:r>
            <a:r>
              <a:rPr lang="es-MX" sz="2000" i="1" dirty="0">
                <a:latin typeface="Consolas" panose="020B0609020204030204" pitchFamily="49" charset="0"/>
              </a:rPr>
              <a:t> .25s </a:t>
            </a:r>
            <a:r>
              <a:rPr lang="es-MX" sz="2000" i="1" dirty="0" err="1" smtClean="0">
                <a:latin typeface="Consolas" panose="020B0609020204030204" pitchFamily="49" charset="0"/>
              </a:rPr>
              <a:t>ease|linear|ease-in|ease-out|ease-in-out</a:t>
            </a:r>
            <a:r>
              <a:rPr lang="es-MX" sz="2000" i="1" dirty="0" smtClean="0">
                <a:latin typeface="Consolas" panose="020B0609020204030204" pitchFamily="49" charset="0"/>
              </a:rPr>
              <a:t>;</a:t>
            </a:r>
            <a:endParaRPr lang="es-MX" sz="2000" i="1" dirty="0">
              <a:latin typeface="Consolas" panose="020B0609020204030204" pitchFamily="49" charset="0"/>
            </a:endParaRPr>
          </a:p>
        </p:txBody>
      </p:sp>
    </p:spTree>
    <p:extLst>
      <p:ext uri="{BB962C8B-B14F-4D97-AF65-F5344CB8AC3E}">
        <p14:creationId xmlns:p14="http://schemas.microsoft.com/office/powerpoint/2010/main" val="35142136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Juguemos con las transiciones </a:t>
            </a:r>
            <a:endParaRPr lang="es-MX" dirty="0"/>
          </a:p>
        </p:txBody>
      </p:sp>
      <p:sp>
        <p:nvSpPr>
          <p:cNvPr id="3" name="Marcador de contenido 2"/>
          <p:cNvSpPr>
            <a:spLocks noGrp="1"/>
          </p:cNvSpPr>
          <p:nvPr>
            <p:ph idx="1"/>
          </p:nvPr>
        </p:nvSpPr>
        <p:spPr>
          <a:xfrm>
            <a:off x="818712" y="2531776"/>
            <a:ext cx="10554574" cy="3636511"/>
          </a:xfrm>
        </p:spPr>
        <p:txBody>
          <a:bodyPr/>
          <a:lstStyle/>
          <a:p>
            <a:pPr marL="0" indent="0">
              <a:buNone/>
            </a:pPr>
            <a:r>
              <a:rPr lang="en-US" i="1" dirty="0">
                <a:latin typeface="Consolas" panose="020B0609020204030204" pitchFamily="49" charset="0"/>
              </a:rPr>
              <a:t>div {</a:t>
            </a:r>
          </a:p>
          <a:p>
            <a:pPr marL="0" indent="0">
              <a:buNone/>
            </a:pPr>
            <a:r>
              <a:rPr lang="en-US" i="1" dirty="0">
                <a:latin typeface="Consolas" panose="020B0609020204030204" pitchFamily="49" charset="0"/>
              </a:rPr>
              <a:t>    width: 100px;</a:t>
            </a:r>
          </a:p>
          <a:p>
            <a:pPr marL="0" indent="0">
              <a:buNone/>
            </a:pPr>
            <a:r>
              <a:rPr lang="en-US" i="1" dirty="0">
                <a:latin typeface="Consolas" panose="020B0609020204030204" pitchFamily="49" charset="0"/>
              </a:rPr>
              <a:t>    height: 100px;</a:t>
            </a:r>
          </a:p>
          <a:p>
            <a:pPr marL="0" indent="0">
              <a:buNone/>
            </a:pPr>
            <a:r>
              <a:rPr lang="en-US" i="1" dirty="0">
                <a:latin typeface="Consolas" panose="020B0609020204030204" pitchFamily="49" charset="0"/>
              </a:rPr>
              <a:t>    background: red;</a:t>
            </a:r>
          </a:p>
          <a:p>
            <a:pPr marL="0" indent="0">
              <a:buNone/>
            </a:pPr>
            <a:r>
              <a:rPr lang="en-US" i="1" dirty="0">
                <a:latin typeface="Consolas" panose="020B0609020204030204" pitchFamily="49" charset="0"/>
              </a:rPr>
              <a:t>    -</a:t>
            </a:r>
            <a:r>
              <a:rPr lang="en-US" i="1" dirty="0" err="1">
                <a:latin typeface="Consolas" panose="020B0609020204030204" pitchFamily="49" charset="0"/>
              </a:rPr>
              <a:t>webkit</a:t>
            </a:r>
            <a:r>
              <a:rPr lang="en-US" i="1" dirty="0">
                <a:latin typeface="Consolas" panose="020B0609020204030204" pitchFamily="49" charset="0"/>
              </a:rPr>
              <a:t>-transition: width 2s, height 2s, -</a:t>
            </a:r>
            <a:r>
              <a:rPr lang="en-US" i="1" dirty="0" err="1">
                <a:latin typeface="Consolas" panose="020B0609020204030204" pitchFamily="49" charset="0"/>
              </a:rPr>
              <a:t>webkit</a:t>
            </a:r>
            <a:r>
              <a:rPr lang="en-US" i="1" dirty="0">
                <a:latin typeface="Consolas" panose="020B0609020204030204" pitchFamily="49" charset="0"/>
              </a:rPr>
              <a:t>-transform 2s; /* Safari */</a:t>
            </a:r>
          </a:p>
          <a:p>
            <a:pPr marL="0" indent="0">
              <a:buNone/>
            </a:pPr>
            <a:r>
              <a:rPr lang="en-US" i="1" dirty="0">
                <a:latin typeface="Consolas" panose="020B0609020204030204" pitchFamily="49" charset="0"/>
              </a:rPr>
              <a:t>    transition: width 2s, height 2s, transform 2s;</a:t>
            </a:r>
          </a:p>
          <a:p>
            <a:pPr marL="0" indent="0">
              <a:buNone/>
            </a:pPr>
            <a:r>
              <a:rPr lang="en-US" i="1" dirty="0">
                <a:latin typeface="Consolas" panose="020B0609020204030204" pitchFamily="49" charset="0"/>
              </a:rPr>
              <a:t>}</a:t>
            </a:r>
            <a:endParaRPr lang="es-MX" i="1" dirty="0">
              <a:latin typeface="Consolas" panose="020B0609020204030204" pitchFamily="49" charset="0"/>
            </a:endParaRPr>
          </a:p>
        </p:txBody>
      </p:sp>
      <p:sp>
        <p:nvSpPr>
          <p:cNvPr id="4" name="CuadroTexto 3"/>
          <p:cNvSpPr txBox="1"/>
          <p:nvPr/>
        </p:nvSpPr>
        <p:spPr>
          <a:xfrm>
            <a:off x="5504330" y="2239388"/>
            <a:ext cx="1183337" cy="584775"/>
          </a:xfrm>
          <a:prstGeom prst="rect">
            <a:avLst/>
          </a:prstGeom>
          <a:noFill/>
        </p:spPr>
        <p:txBody>
          <a:bodyPr wrap="none" rtlCol="0">
            <a:spAutoFit/>
          </a:bodyPr>
          <a:lstStyle/>
          <a:p>
            <a:r>
              <a:rPr lang="es-MX" sz="3200" dirty="0" smtClean="0"/>
              <a:t>El </a:t>
            </a:r>
            <a:r>
              <a:rPr lang="es-MX" sz="3200" dirty="0" err="1" smtClean="0"/>
              <a:t>css</a:t>
            </a:r>
            <a:endParaRPr lang="es-MX" sz="3200" dirty="0"/>
          </a:p>
        </p:txBody>
      </p:sp>
    </p:spTree>
    <p:extLst>
      <p:ext uri="{BB962C8B-B14F-4D97-AF65-F5344CB8AC3E}">
        <p14:creationId xmlns:p14="http://schemas.microsoft.com/office/powerpoint/2010/main" val="252805363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Juguemos con las transiciones</a:t>
            </a:r>
            <a:endParaRPr lang="es-MX" dirty="0"/>
          </a:p>
        </p:txBody>
      </p:sp>
      <p:sp>
        <p:nvSpPr>
          <p:cNvPr id="3" name="Marcador de contenido 2"/>
          <p:cNvSpPr>
            <a:spLocks noGrp="1"/>
          </p:cNvSpPr>
          <p:nvPr>
            <p:ph idx="1"/>
          </p:nvPr>
        </p:nvSpPr>
        <p:spPr>
          <a:xfrm>
            <a:off x="810000" y="2551642"/>
            <a:ext cx="10554574" cy="3636511"/>
          </a:xfrm>
        </p:spPr>
        <p:txBody>
          <a:bodyPr/>
          <a:lstStyle/>
          <a:p>
            <a:pPr marL="0" indent="0">
              <a:buNone/>
            </a:pPr>
            <a:r>
              <a:rPr lang="es-MX" i="1" dirty="0" err="1">
                <a:latin typeface="Consolas" panose="020B0609020204030204" pitchFamily="49" charset="0"/>
              </a:rPr>
              <a:t>div:hover</a:t>
            </a:r>
            <a:r>
              <a:rPr lang="es-MX" i="1" dirty="0">
                <a:latin typeface="Consolas" panose="020B0609020204030204" pitchFamily="49" charset="0"/>
              </a:rPr>
              <a:t> {</a:t>
            </a:r>
          </a:p>
          <a:p>
            <a:pPr marL="0" indent="0">
              <a:buNone/>
            </a:pPr>
            <a:r>
              <a:rPr lang="es-MX" i="1" dirty="0">
                <a:latin typeface="Consolas" panose="020B0609020204030204" pitchFamily="49" charset="0"/>
              </a:rPr>
              <a:t>    </a:t>
            </a:r>
            <a:r>
              <a:rPr lang="es-MX" i="1" dirty="0" err="1">
                <a:latin typeface="Consolas" panose="020B0609020204030204" pitchFamily="49" charset="0"/>
              </a:rPr>
              <a:t>width</a:t>
            </a:r>
            <a:r>
              <a:rPr lang="es-MX" i="1" dirty="0">
                <a:latin typeface="Consolas" panose="020B0609020204030204" pitchFamily="49" charset="0"/>
              </a:rPr>
              <a:t>: 300px;</a:t>
            </a:r>
          </a:p>
          <a:p>
            <a:pPr marL="0" indent="0">
              <a:buNone/>
            </a:pPr>
            <a:r>
              <a:rPr lang="es-MX" i="1" dirty="0">
                <a:latin typeface="Consolas" panose="020B0609020204030204" pitchFamily="49" charset="0"/>
              </a:rPr>
              <a:t>    </a:t>
            </a:r>
            <a:r>
              <a:rPr lang="es-MX" i="1" dirty="0" err="1">
                <a:latin typeface="Consolas" panose="020B0609020204030204" pitchFamily="49" charset="0"/>
              </a:rPr>
              <a:t>height</a:t>
            </a:r>
            <a:r>
              <a:rPr lang="es-MX" i="1" dirty="0">
                <a:latin typeface="Consolas" panose="020B0609020204030204" pitchFamily="49" charset="0"/>
              </a:rPr>
              <a:t>: 300px;</a:t>
            </a:r>
          </a:p>
          <a:p>
            <a:pPr marL="0" indent="0">
              <a:buNone/>
            </a:pPr>
            <a:r>
              <a:rPr lang="es-MX" i="1" dirty="0">
                <a:latin typeface="Consolas" panose="020B0609020204030204" pitchFamily="49" charset="0"/>
              </a:rPr>
              <a:t>    -</a:t>
            </a:r>
            <a:r>
              <a:rPr lang="es-MX" i="1" dirty="0" err="1">
                <a:latin typeface="Consolas" panose="020B0609020204030204" pitchFamily="49" charset="0"/>
              </a:rPr>
              <a:t>webkit-transform</a:t>
            </a:r>
            <a:r>
              <a:rPr lang="es-MX" i="1" dirty="0">
                <a:latin typeface="Consolas" panose="020B0609020204030204" pitchFamily="49" charset="0"/>
              </a:rPr>
              <a:t>: </a:t>
            </a:r>
            <a:r>
              <a:rPr lang="es-MX" i="1" dirty="0" err="1">
                <a:latin typeface="Consolas" panose="020B0609020204030204" pitchFamily="49" charset="0"/>
              </a:rPr>
              <a:t>rotate</a:t>
            </a:r>
            <a:r>
              <a:rPr lang="es-MX" i="1" dirty="0">
                <a:latin typeface="Consolas" panose="020B0609020204030204" pitchFamily="49" charset="0"/>
              </a:rPr>
              <a:t>(180deg); /* Safari */</a:t>
            </a:r>
          </a:p>
          <a:p>
            <a:pPr marL="0" indent="0">
              <a:buNone/>
            </a:pPr>
            <a:r>
              <a:rPr lang="es-MX" i="1" dirty="0">
                <a:latin typeface="Consolas" panose="020B0609020204030204" pitchFamily="49" charset="0"/>
              </a:rPr>
              <a:t>    </a:t>
            </a:r>
            <a:r>
              <a:rPr lang="es-MX" i="1" dirty="0" err="1">
                <a:latin typeface="Consolas" panose="020B0609020204030204" pitchFamily="49" charset="0"/>
              </a:rPr>
              <a:t>transform</a:t>
            </a:r>
            <a:r>
              <a:rPr lang="es-MX" i="1" dirty="0">
                <a:latin typeface="Consolas" panose="020B0609020204030204" pitchFamily="49" charset="0"/>
              </a:rPr>
              <a:t>: </a:t>
            </a:r>
            <a:r>
              <a:rPr lang="es-MX" i="1" dirty="0" err="1">
                <a:latin typeface="Consolas" panose="020B0609020204030204" pitchFamily="49" charset="0"/>
              </a:rPr>
              <a:t>rotate</a:t>
            </a:r>
            <a:r>
              <a:rPr lang="es-MX" i="1" dirty="0">
                <a:latin typeface="Consolas" panose="020B0609020204030204" pitchFamily="49" charset="0"/>
              </a:rPr>
              <a:t>(180deg);</a:t>
            </a:r>
          </a:p>
          <a:p>
            <a:pPr marL="0" indent="0">
              <a:buNone/>
            </a:pPr>
            <a:r>
              <a:rPr lang="es-MX" i="1" dirty="0">
                <a:latin typeface="Consolas" panose="020B0609020204030204" pitchFamily="49" charset="0"/>
              </a:rPr>
              <a:t>}</a:t>
            </a:r>
          </a:p>
        </p:txBody>
      </p:sp>
      <p:sp>
        <p:nvSpPr>
          <p:cNvPr id="4" name="Rectángulo 3"/>
          <p:cNvSpPr/>
          <p:nvPr/>
        </p:nvSpPr>
        <p:spPr>
          <a:xfrm>
            <a:off x="5504330" y="2222287"/>
            <a:ext cx="1183337" cy="584775"/>
          </a:xfrm>
          <a:prstGeom prst="rect">
            <a:avLst/>
          </a:prstGeom>
        </p:spPr>
        <p:txBody>
          <a:bodyPr wrap="none">
            <a:spAutoFit/>
          </a:bodyPr>
          <a:lstStyle/>
          <a:p>
            <a:r>
              <a:rPr lang="es-MX" sz="3200" dirty="0"/>
              <a:t>El </a:t>
            </a:r>
            <a:r>
              <a:rPr lang="es-MX" sz="3200" dirty="0" err="1"/>
              <a:t>css</a:t>
            </a:r>
            <a:endParaRPr lang="es-MX" sz="3200" dirty="0"/>
          </a:p>
        </p:txBody>
      </p:sp>
    </p:spTree>
    <p:extLst>
      <p:ext uri="{BB962C8B-B14F-4D97-AF65-F5344CB8AC3E}">
        <p14:creationId xmlns:p14="http://schemas.microsoft.com/office/powerpoint/2010/main" val="42935756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CuadroTexto 2"/>
          <p:cNvSpPr txBox="1"/>
          <p:nvPr/>
        </p:nvSpPr>
        <p:spPr>
          <a:xfrm>
            <a:off x="981931" y="2949173"/>
            <a:ext cx="3913251" cy="646331"/>
          </a:xfrm>
          <a:prstGeom prst="rect">
            <a:avLst/>
          </a:prstGeom>
          <a:noFill/>
        </p:spPr>
        <p:txBody>
          <a:bodyPr wrap="none" rtlCol="0">
            <a:spAutoFit/>
          </a:bodyPr>
          <a:lstStyle/>
          <a:p>
            <a:r>
              <a:rPr lang="es-MX" sz="3600" dirty="0" smtClean="0"/>
              <a:t>[atributo = valor]</a:t>
            </a:r>
            <a:endParaRPr lang="es-MX" sz="3600" dirty="0"/>
          </a:p>
        </p:txBody>
      </p:sp>
      <p:sp>
        <p:nvSpPr>
          <p:cNvPr id="4" name="CuadroTexto 3"/>
          <p:cNvSpPr txBox="1"/>
          <p:nvPr/>
        </p:nvSpPr>
        <p:spPr>
          <a:xfrm>
            <a:off x="6961401" y="2949173"/>
            <a:ext cx="4193777" cy="646331"/>
          </a:xfrm>
          <a:prstGeom prst="rect">
            <a:avLst/>
          </a:prstGeom>
          <a:noFill/>
        </p:spPr>
        <p:txBody>
          <a:bodyPr wrap="none" rtlCol="0">
            <a:spAutoFit/>
          </a:bodyPr>
          <a:lstStyle/>
          <a:p>
            <a:r>
              <a:rPr lang="es-MX" sz="3600" dirty="0" smtClean="0"/>
              <a:t>[atributo ~= valor]</a:t>
            </a:r>
            <a:endParaRPr lang="es-MX" sz="3600" dirty="0"/>
          </a:p>
        </p:txBody>
      </p:sp>
      <p:sp>
        <p:nvSpPr>
          <p:cNvPr id="5" name="CuadroTexto 4"/>
          <p:cNvSpPr txBox="1"/>
          <p:nvPr/>
        </p:nvSpPr>
        <p:spPr>
          <a:xfrm>
            <a:off x="981931" y="5127039"/>
            <a:ext cx="4386137" cy="646331"/>
          </a:xfrm>
          <a:prstGeom prst="rect">
            <a:avLst/>
          </a:prstGeom>
          <a:noFill/>
        </p:spPr>
        <p:txBody>
          <a:bodyPr wrap="none" rtlCol="0">
            <a:spAutoFit/>
          </a:bodyPr>
          <a:lstStyle/>
          <a:p>
            <a:r>
              <a:rPr lang="es-MX" sz="3600" dirty="0" smtClean="0"/>
              <a:t>[atributo ^= valor]</a:t>
            </a:r>
            <a:endParaRPr lang="es-MX" sz="3600" dirty="0"/>
          </a:p>
        </p:txBody>
      </p:sp>
      <p:sp>
        <p:nvSpPr>
          <p:cNvPr id="6" name="CuadroTexto 5"/>
          <p:cNvSpPr txBox="1"/>
          <p:nvPr/>
        </p:nvSpPr>
        <p:spPr>
          <a:xfrm>
            <a:off x="6961401" y="5127039"/>
            <a:ext cx="4169731" cy="646331"/>
          </a:xfrm>
          <a:prstGeom prst="rect">
            <a:avLst/>
          </a:prstGeom>
          <a:noFill/>
        </p:spPr>
        <p:txBody>
          <a:bodyPr wrap="none" rtlCol="0">
            <a:spAutoFit/>
          </a:bodyPr>
          <a:lstStyle/>
          <a:p>
            <a:r>
              <a:rPr lang="es-MX" sz="3600" dirty="0" smtClean="0"/>
              <a:t>[atributo $= valor]</a:t>
            </a:r>
            <a:endParaRPr lang="es-MX" sz="3600" dirty="0"/>
          </a:p>
        </p:txBody>
      </p:sp>
    </p:spTree>
    <p:extLst>
      <p:ext uri="{BB962C8B-B14F-4D97-AF65-F5344CB8AC3E}">
        <p14:creationId xmlns:p14="http://schemas.microsoft.com/office/powerpoint/2010/main" val="38426336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Juguemos con las transiciones</a:t>
            </a:r>
            <a:endParaRPr lang="es-MX" dirty="0"/>
          </a:p>
        </p:txBody>
      </p:sp>
      <p:sp>
        <p:nvSpPr>
          <p:cNvPr id="3" name="Marcador de contenido 2"/>
          <p:cNvSpPr>
            <a:spLocks noGrp="1"/>
          </p:cNvSpPr>
          <p:nvPr>
            <p:ph idx="1"/>
          </p:nvPr>
        </p:nvSpPr>
        <p:spPr>
          <a:xfrm>
            <a:off x="818712" y="2410546"/>
            <a:ext cx="10554574" cy="3636511"/>
          </a:xfrm>
        </p:spPr>
        <p:txBody>
          <a:bodyPr>
            <a:normAutofit/>
          </a:bodyPr>
          <a:lstStyle/>
          <a:p>
            <a:pPr marL="0" indent="0">
              <a:buNone/>
            </a:pPr>
            <a:r>
              <a:rPr lang="es-MX" sz="3200" dirty="0" smtClean="0">
                <a:latin typeface="Consolas" panose="020B0609020204030204" pitchFamily="49" charset="0"/>
              </a:rPr>
              <a:t>&lt;div&gt;&lt;/div&gt;</a:t>
            </a:r>
            <a:endParaRPr lang="es-MX" sz="3200" dirty="0">
              <a:latin typeface="Consolas" panose="020B0609020204030204" pitchFamily="49" charset="0"/>
            </a:endParaRPr>
          </a:p>
        </p:txBody>
      </p:sp>
      <p:sp>
        <p:nvSpPr>
          <p:cNvPr id="4" name="Rectángulo 3"/>
          <p:cNvSpPr/>
          <p:nvPr/>
        </p:nvSpPr>
        <p:spPr>
          <a:xfrm>
            <a:off x="5285520" y="2410546"/>
            <a:ext cx="1620957" cy="584775"/>
          </a:xfrm>
          <a:prstGeom prst="rect">
            <a:avLst/>
          </a:prstGeom>
        </p:spPr>
        <p:txBody>
          <a:bodyPr wrap="none">
            <a:spAutoFit/>
          </a:bodyPr>
          <a:lstStyle/>
          <a:p>
            <a:r>
              <a:rPr lang="es-MX" sz="3200" dirty="0"/>
              <a:t>El </a:t>
            </a:r>
            <a:r>
              <a:rPr lang="es-MX" sz="3200" dirty="0" smtClean="0"/>
              <a:t>HTML</a:t>
            </a:r>
            <a:endParaRPr lang="es-MX" sz="3200" dirty="0"/>
          </a:p>
        </p:txBody>
      </p:sp>
    </p:spTree>
    <p:extLst>
      <p:ext uri="{BB962C8B-B14F-4D97-AF65-F5344CB8AC3E}">
        <p14:creationId xmlns:p14="http://schemas.microsoft.com/office/powerpoint/2010/main" val="65460976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49199" y="1978098"/>
            <a:ext cx="4852988" cy="1617163"/>
          </a:xfrm>
        </p:spPr>
        <p:txBody>
          <a:bodyPr/>
          <a:lstStyle/>
          <a:p>
            <a:r>
              <a:rPr lang="es-MX" sz="4000" dirty="0" smtClean="0"/>
              <a:t>Animaciones</a:t>
            </a:r>
            <a:endParaRPr lang="es-MX" dirty="0"/>
          </a:p>
        </p:txBody>
      </p:sp>
      <p:pic>
        <p:nvPicPr>
          <p:cNvPr id="6" name="Marcador de posición de imagen 5"/>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5007" r="25007"/>
          <a:stretch>
            <a:fillRect/>
          </a:stretch>
        </p:blipFill>
        <p:spPr/>
      </p:pic>
    </p:spTree>
    <p:extLst>
      <p:ext uri="{BB962C8B-B14F-4D97-AF65-F5344CB8AC3E}">
        <p14:creationId xmlns:p14="http://schemas.microsoft.com/office/powerpoint/2010/main" val="206247513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La propiedad </a:t>
            </a:r>
            <a:r>
              <a:rPr lang="es-MX" dirty="0" err="1" smtClean="0"/>
              <a:t>animation</a:t>
            </a:r>
            <a:endParaRPr lang="es-MX" dirty="0"/>
          </a:p>
        </p:txBody>
      </p:sp>
      <p:sp>
        <p:nvSpPr>
          <p:cNvPr id="3" name="Marcador de contenido 2"/>
          <p:cNvSpPr>
            <a:spLocks noGrp="1"/>
          </p:cNvSpPr>
          <p:nvPr>
            <p:ph idx="1"/>
          </p:nvPr>
        </p:nvSpPr>
        <p:spPr>
          <a:xfrm>
            <a:off x="827424" y="2649071"/>
            <a:ext cx="10554574" cy="1367480"/>
          </a:xfrm>
        </p:spPr>
        <p:txBody>
          <a:bodyPr/>
          <a:lstStyle/>
          <a:p>
            <a:r>
              <a:rPr lang="es-MX" dirty="0" smtClean="0"/>
              <a:t>Una animación en CSS3 permite a un elemento cambiar gradualmente de un estilo a otro </a:t>
            </a:r>
          </a:p>
          <a:p>
            <a:r>
              <a:rPr lang="es-MX" dirty="0" smtClean="0"/>
              <a:t>Para poder usar las animaciones en CSS3 primero debemos especificar algunos </a:t>
            </a:r>
            <a:r>
              <a:rPr lang="es-MX" dirty="0" err="1" smtClean="0"/>
              <a:t>keyframes</a:t>
            </a:r>
            <a:r>
              <a:rPr lang="es-MX" dirty="0" smtClean="0"/>
              <a:t> para la animación</a:t>
            </a:r>
            <a:endParaRPr lang="es-MX" dirty="0"/>
          </a:p>
        </p:txBody>
      </p:sp>
      <p:sp>
        <p:nvSpPr>
          <p:cNvPr id="4" name="Rectángulo 3"/>
          <p:cNvSpPr/>
          <p:nvPr/>
        </p:nvSpPr>
        <p:spPr>
          <a:xfrm>
            <a:off x="3848098" y="4607478"/>
            <a:ext cx="4495802" cy="1477328"/>
          </a:xfrm>
          <a:prstGeom prst="rect">
            <a:avLst/>
          </a:prstGeom>
        </p:spPr>
        <p:txBody>
          <a:bodyPr wrap="square">
            <a:spAutoFit/>
          </a:bodyPr>
          <a:lstStyle/>
          <a:p>
            <a:r>
              <a:rPr lang="en-US" i="1" dirty="0">
                <a:latin typeface="Consolas" panose="020B0609020204030204" pitchFamily="49" charset="0"/>
              </a:rPr>
              <a:t>@</a:t>
            </a:r>
            <a:r>
              <a:rPr lang="en-US" i="1" dirty="0" err="1">
                <a:latin typeface="Consolas" panose="020B0609020204030204" pitchFamily="49" charset="0"/>
              </a:rPr>
              <a:t>keyframes</a:t>
            </a:r>
            <a:r>
              <a:rPr lang="en-US" i="1" dirty="0">
                <a:latin typeface="Consolas" panose="020B0609020204030204" pitchFamily="49" charset="0"/>
              </a:rPr>
              <a:t> </a:t>
            </a:r>
            <a:r>
              <a:rPr lang="en-US" i="1" dirty="0" err="1" smtClean="0">
                <a:latin typeface="Consolas" panose="020B0609020204030204" pitchFamily="49" charset="0"/>
              </a:rPr>
              <a:t>miPrimeraAnimacion</a:t>
            </a:r>
            <a:endParaRPr lang="en-US" i="1" dirty="0" smtClean="0">
              <a:latin typeface="Consolas" panose="020B0609020204030204" pitchFamily="49" charset="0"/>
            </a:endParaRPr>
          </a:p>
          <a:p>
            <a:r>
              <a:rPr lang="en-US" i="1" dirty="0" smtClean="0">
                <a:latin typeface="Consolas" panose="020B0609020204030204" pitchFamily="49" charset="0"/>
              </a:rPr>
              <a:t>{</a:t>
            </a:r>
            <a:r>
              <a:rPr lang="en-US" i="1" dirty="0">
                <a:latin typeface="Consolas" panose="020B0609020204030204" pitchFamily="49" charset="0"/>
              </a:rPr>
              <a:t/>
            </a:r>
            <a:br>
              <a:rPr lang="en-US" i="1" dirty="0">
                <a:latin typeface="Consolas" panose="020B0609020204030204" pitchFamily="49" charset="0"/>
              </a:rPr>
            </a:br>
            <a:r>
              <a:rPr lang="en-US" i="1" dirty="0">
                <a:latin typeface="Consolas" panose="020B0609020204030204" pitchFamily="49" charset="0"/>
              </a:rPr>
              <a:t>    from {background-color: red;}</a:t>
            </a:r>
            <a:br>
              <a:rPr lang="en-US" i="1" dirty="0">
                <a:latin typeface="Consolas" panose="020B0609020204030204" pitchFamily="49" charset="0"/>
              </a:rPr>
            </a:br>
            <a:r>
              <a:rPr lang="en-US" i="1" dirty="0">
                <a:latin typeface="Consolas" panose="020B0609020204030204" pitchFamily="49" charset="0"/>
              </a:rPr>
              <a:t>    to {background-color: yellow;}</a:t>
            </a:r>
            <a:br>
              <a:rPr lang="en-US" i="1" dirty="0">
                <a:latin typeface="Consolas" panose="020B0609020204030204" pitchFamily="49" charset="0"/>
              </a:rPr>
            </a:br>
            <a:r>
              <a:rPr lang="en-US" i="1" dirty="0">
                <a:latin typeface="Consolas" panose="020B0609020204030204" pitchFamily="49" charset="0"/>
              </a:rPr>
              <a:t>}</a:t>
            </a:r>
            <a:endParaRPr lang="es-MX" i="1" dirty="0">
              <a:latin typeface="Consolas" panose="020B0609020204030204" pitchFamily="49" charset="0"/>
            </a:endParaRPr>
          </a:p>
        </p:txBody>
      </p:sp>
    </p:spTree>
    <p:extLst>
      <p:ext uri="{BB962C8B-B14F-4D97-AF65-F5344CB8AC3E}">
        <p14:creationId xmlns:p14="http://schemas.microsoft.com/office/powerpoint/2010/main" val="143597854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La propiedad </a:t>
            </a:r>
            <a:r>
              <a:rPr lang="es-MX" dirty="0" err="1" smtClean="0"/>
              <a:t>animation</a:t>
            </a:r>
            <a:endParaRPr lang="es-MX" dirty="0"/>
          </a:p>
        </p:txBody>
      </p:sp>
      <p:sp>
        <p:nvSpPr>
          <p:cNvPr id="3" name="Marcador de contenido 2"/>
          <p:cNvSpPr>
            <a:spLocks noGrp="1"/>
          </p:cNvSpPr>
          <p:nvPr>
            <p:ph idx="1"/>
          </p:nvPr>
        </p:nvSpPr>
        <p:spPr>
          <a:xfrm>
            <a:off x="810000" y="2664279"/>
            <a:ext cx="10554574" cy="1529442"/>
          </a:xfrm>
        </p:spPr>
        <p:txBody>
          <a:bodyPr/>
          <a:lstStyle/>
          <a:p>
            <a:r>
              <a:rPr lang="es-MX" dirty="0" smtClean="0"/>
              <a:t>Para ver nuestra animación en acción debemos de ligarla a un elemento con la propiedad </a:t>
            </a:r>
            <a:r>
              <a:rPr lang="es-MX" dirty="0" err="1" smtClean="0"/>
              <a:t>animation</a:t>
            </a:r>
            <a:endParaRPr lang="es-MX" dirty="0"/>
          </a:p>
        </p:txBody>
      </p:sp>
      <p:sp>
        <p:nvSpPr>
          <p:cNvPr id="4" name="Rectángulo 3"/>
          <p:cNvSpPr/>
          <p:nvPr/>
        </p:nvSpPr>
        <p:spPr>
          <a:xfrm>
            <a:off x="3377921" y="4032203"/>
            <a:ext cx="5436158" cy="2031325"/>
          </a:xfrm>
          <a:prstGeom prst="rect">
            <a:avLst/>
          </a:prstGeom>
        </p:spPr>
        <p:txBody>
          <a:bodyPr wrap="square">
            <a:spAutoFit/>
          </a:bodyPr>
          <a:lstStyle/>
          <a:p>
            <a:r>
              <a:rPr lang="en-US" i="1" dirty="0">
                <a:latin typeface="Consolas" panose="020B0609020204030204" pitchFamily="49" charset="0"/>
              </a:rPr>
              <a:t>div {</a:t>
            </a:r>
            <a:br>
              <a:rPr lang="en-US" i="1" dirty="0">
                <a:latin typeface="Consolas" panose="020B0609020204030204" pitchFamily="49" charset="0"/>
              </a:rPr>
            </a:br>
            <a:r>
              <a:rPr lang="en-US" i="1" dirty="0">
                <a:latin typeface="Consolas" panose="020B0609020204030204" pitchFamily="49" charset="0"/>
              </a:rPr>
              <a:t>    width: 100px;</a:t>
            </a:r>
            <a:br>
              <a:rPr lang="en-US" i="1" dirty="0">
                <a:latin typeface="Consolas" panose="020B0609020204030204" pitchFamily="49" charset="0"/>
              </a:rPr>
            </a:br>
            <a:r>
              <a:rPr lang="en-US" i="1" dirty="0">
                <a:latin typeface="Consolas" panose="020B0609020204030204" pitchFamily="49" charset="0"/>
              </a:rPr>
              <a:t>    height: 100px;</a:t>
            </a:r>
            <a:br>
              <a:rPr lang="en-US" i="1" dirty="0">
                <a:latin typeface="Consolas" panose="020B0609020204030204" pitchFamily="49" charset="0"/>
              </a:rPr>
            </a:br>
            <a:r>
              <a:rPr lang="en-US" i="1" dirty="0">
                <a:latin typeface="Consolas" panose="020B0609020204030204" pitchFamily="49" charset="0"/>
              </a:rPr>
              <a:t>    background-color: red;</a:t>
            </a:r>
            <a:br>
              <a:rPr lang="en-US" i="1" dirty="0">
                <a:latin typeface="Consolas" panose="020B0609020204030204" pitchFamily="49" charset="0"/>
              </a:rPr>
            </a:br>
            <a:r>
              <a:rPr lang="en-US" i="1" dirty="0">
                <a:latin typeface="Consolas" panose="020B0609020204030204" pitchFamily="49" charset="0"/>
              </a:rPr>
              <a:t>    animation-name: </a:t>
            </a:r>
            <a:r>
              <a:rPr lang="en-US" i="1" dirty="0" err="1" smtClean="0">
                <a:latin typeface="Consolas" panose="020B0609020204030204" pitchFamily="49" charset="0"/>
              </a:rPr>
              <a:t>miPrimeraAnimacion</a:t>
            </a:r>
            <a:r>
              <a:rPr lang="en-US" i="1" dirty="0" smtClean="0">
                <a:latin typeface="Consolas" panose="020B0609020204030204" pitchFamily="49" charset="0"/>
              </a:rPr>
              <a:t>;</a:t>
            </a:r>
            <a:r>
              <a:rPr lang="en-US" i="1" dirty="0">
                <a:latin typeface="Consolas" panose="020B0609020204030204" pitchFamily="49" charset="0"/>
              </a:rPr>
              <a:t/>
            </a:r>
            <a:br>
              <a:rPr lang="en-US" i="1" dirty="0">
                <a:latin typeface="Consolas" panose="020B0609020204030204" pitchFamily="49" charset="0"/>
              </a:rPr>
            </a:br>
            <a:r>
              <a:rPr lang="en-US" i="1" dirty="0">
                <a:latin typeface="Consolas" panose="020B0609020204030204" pitchFamily="49" charset="0"/>
              </a:rPr>
              <a:t>    animation-duration: 4s;</a:t>
            </a:r>
            <a:br>
              <a:rPr lang="en-US" i="1" dirty="0">
                <a:latin typeface="Consolas" panose="020B0609020204030204" pitchFamily="49" charset="0"/>
              </a:rPr>
            </a:br>
            <a:r>
              <a:rPr lang="en-US" i="1" dirty="0">
                <a:latin typeface="Consolas" panose="020B0609020204030204" pitchFamily="49" charset="0"/>
              </a:rPr>
              <a:t>} </a:t>
            </a:r>
            <a:endParaRPr lang="es-MX" i="1" dirty="0">
              <a:latin typeface="Consolas" panose="020B0609020204030204" pitchFamily="49" charset="0"/>
            </a:endParaRPr>
          </a:p>
        </p:txBody>
      </p:sp>
    </p:spTree>
    <p:extLst>
      <p:ext uri="{BB962C8B-B14F-4D97-AF65-F5344CB8AC3E}">
        <p14:creationId xmlns:p14="http://schemas.microsoft.com/office/powerpoint/2010/main" val="31275920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La propiedad </a:t>
            </a:r>
            <a:r>
              <a:rPr lang="es-MX" dirty="0" err="1" smtClean="0"/>
              <a:t>animation</a:t>
            </a:r>
            <a:endParaRPr lang="es-MX" dirty="0"/>
          </a:p>
        </p:txBody>
      </p:sp>
      <p:sp>
        <p:nvSpPr>
          <p:cNvPr id="3" name="Marcador de contenido 2"/>
          <p:cNvSpPr>
            <a:spLocks noGrp="1"/>
          </p:cNvSpPr>
          <p:nvPr>
            <p:ph idx="1"/>
          </p:nvPr>
        </p:nvSpPr>
        <p:spPr>
          <a:xfrm>
            <a:off x="810000" y="2652592"/>
            <a:ext cx="10554574" cy="3636511"/>
          </a:xfrm>
        </p:spPr>
        <p:txBody>
          <a:bodyPr/>
          <a:lstStyle/>
          <a:p>
            <a:r>
              <a:rPr lang="es-MX" i="1" dirty="0" err="1">
                <a:latin typeface="Consolas" panose="020B0609020204030204" pitchFamily="49" charset="0"/>
              </a:rPr>
              <a:t>a</a:t>
            </a:r>
            <a:r>
              <a:rPr lang="es-MX" i="1" dirty="0" err="1" smtClean="0">
                <a:latin typeface="Consolas" panose="020B0609020204030204" pitchFamily="49" charset="0"/>
              </a:rPr>
              <a:t>nimation-delay</a:t>
            </a:r>
            <a:r>
              <a:rPr lang="es-MX" dirty="0" smtClean="0"/>
              <a:t>: Esta propiedad especifica un retardo para el comienzo del la aplicación.</a:t>
            </a:r>
          </a:p>
          <a:p>
            <a:pPr marL="0" indent="0">
              <a:buNone/>
            </a:pPr>
            <a:endParaRPr lang="es-MX" dirty="0" smtClean="0"/>
          </a:p>
          <a:p>
            <a:r>
              <a:rPr lang="es-MX" i="1" dirty="0" err="1">
                <a:latin typeface="Consolas" panose="020B0609020204030204" pitchFamily="49" charset="0"/>
              </a:rPr>
              <a:t>a</a:t>
            </a:r>
            <a:r>
              <a:rPr lang="es-MX" i="1" dirty="0" err="1" smtClean="0">
                <a:latin typeface="Consolas" panose="020B0609020204030204" pitchFamily="49" charset="0"/>
              </a:rPr>
              <a:t>nimation-direction</a:t>
            </a:r>
            <a:r>
              <a:rPr lang="es-MX" dirty="0" smtClean="0"/>
              <a:t>: Esta propiedad sirve para hacer que una animación vaya hacia atrás (reverse) o en ciclos alternados adelante y atrás (</a:t>
            </a:r>
            <a:r>
              <a:rPr lang="es-MX" dirty="0" err="1" smtClean="0"/>
              <a:t>alternate</a:t>
            </a:r>
            <a:r>
              <a:rPr lang="es-MX" dirty="0" smtClean="0"/>
              <a:t>). </a:t>
            </a:r>
          </a:p>
          <a:p>
            <a:pPr marL="0" indent="0">
              <a:buNone/>
            </a:pPr>
            <a:endParaRPr lang="es-MX" dirty="0"/>
          </a:p>
          <a:p>
            <a:r>
              <a:rPr lang="es-MX" i="1" dirty="0" err="1" smtClean="0">
                <a:latin typeface="Consolas" panose="020B0609020204030204" pitchFamily="49" charset="0"/>
              </a:rPr>
              <a:t>animation-iteration-count</a:t>
            </a:r>
            <a:r>
              <a:rPr lang="es-MX" dirty="0" smtClean="0"/>
              <a:t>: Esta propiedad sirve para especificar cuantas veces se repetirá una animación. </a:t>
            </a:r>
            <a:endParaRPr lang="es-MX" dirty="0"/>
          </a:p>
        </p:txBody>
      </p:sp>
    </p:spTree>
    <p:extLst>
      <p:ext uri="{BB962C8B-B14F-4D97-AF65-F5344CB8AC3E}">
        <p14:creationId xmlns:p14="http://schemas.microsoft.com/office/powerpoint/2010/main" val="320145973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La propiedad </a:t>
            </a:r>
            <a:r>
              <a:rPr lang="es-MX" dirty="0" err="1" smtClean="0"/>
              <a:t>animation</a:t>
            </a:r>
            <a:endParaRPr lang="es-MX" dirty="0"/>
          </a:p>
        </p:txBody>
      </p:sp>
      <p:sp>
        <p:nvSpPr>
          <p:cNvPr id="3" name="Marcador de contenido 2"/>
          <p:cNvSpPr>
            <a:spLocks noGrp="1"/>
          </p:cNvSpPr>
          <p:nvPr>
            <p:ph idx="1"/>
          </p:nvPr>
        </p:nvSpPr>
        <p:spPr>
          <a:xfrm>
            <a:off x="827424" y="2437440"/>
            <a:ext cx="10554574" cy="1206713"/>
          </a:xfrm>
        </p:spPr>
        <p:txBody>
          <a:bodyPr/>
          <a:lstStyle/>
          <a:p>
            <a:r>
              <a:rPr lang="es-MX" i="1" dirty="0" err="1" smtClean="0">
                <a:latin typeface="Consolas" panose="020B0609020204030204" pitchFamily="49" charset="0"/>
              </a:rPr>
              <a:t>animation-timing-function</a:t>
            </a:r>
            <a:r>
              <a:rPr lang="es-MX" dirty="0" smtClean="0"/>
              <a:t>: Esta propiedad nos sirve para especificar la curva de la </a:t>
            </a:r>
            <a:r>
              <a:rPr lang="es-MX" dirty="0" err="1" smtClean="0"/>
              <a:t>animacion</a:t>
            </a:r>
            <a:endParaRPr lang="es-MX" dirty="0"/>
          </a:p>
        </p:txBody>
      </p:sp>
      <p:sp>
        <p:nvSpPr>
          <p:cNvPr id="4" name="Rectángulo 3"/>
          <p:cNvSpPr/>
          <p:nvPr/>
        </p:nvSpPr>
        <p:spPr>
          <a:xfrm>
            <a:off x="3447669" y="3865619"/>
            <a:ext cx="5314083" cy="2308324"/>
          </a:xfrm>
          <a:prstGeom prst="rect">
            <a:avLst/>
          </a:prstGeom>
        </p:spPr>
        <p:txBody>
          <a:bodyPr wrap="square">
            <a:spAutoFit/>
          </a:bodyPr>
          <a:lstStyle/>
          <a:p>
            <a:r>
              <a:rPr lang="es-MX" i="1" dirty="0">
                <a:latin typeface="Consolas" panose="020B0609020204030204" pitchFamily="49" charset="0"/>
              </a:rPr>
              <a:t>div {</a:t>
            </a:r>
            <a:br>
              <a:rPr lang="es-MX" i="1" dirty="0">
                <a:latin typeface="Consolas" panose="020B0609020204030204" pitchFamily="49" charset="0"/>
              </a:rPr>
            </a:br>
            <a:r>
              <a:rPr lang="es-MX" i="1" dirty="0">
                <a:latin typeface="Consolas" panose="020B0609020204030204" pitchFamily="49" charset="0"/>
              </a:rPr>
              <a:t>    </a:t>
            </a:r>
            <a:r>
              <a:rPr lang="es-MX" i="1" dirty="0" err="1">
                <a:latin typeface="Consolas" panose="020B0609020204030204" pitchFamily="49" charset="0"/>
              </a:rPr>
              <a:t>animation-name</a:t>
            </a:r>
            <a:r>
              <a:rPr lang="es-MX" i="1" dirty="0">
                <a:latin typeface="Consolas" panose="020B0609020204030204" pitchFamily="49" charset="0"/>
              </a:rPr>
              <a:t>: </a:t>
            </a:r>
            <a:r>
              <a:rPr lang="es-MX" i="1" dirty="0" err="1" smtClean="0">
                <a:latin typeface="Consolas" panose="020B0609020204030204" pitchFamily="49" charset="0"/>
              </a:rPr>
              <a:t>miAnimacion</a:t>
            </a:r>
            <a:r>
              <a:rPr lang="es-MX" i="1" dirty="0" smtClean="0">
                <a:latin typeface="Consolas" panose="020B0609020204030204" pitchFamily="49" charset="0"/>
              </a:rPr>
              <a:t>;</a:t>
            </a:r>
            <a:r>
              <a:rPr lang="es-MX" i="1" dirty="0">
                <a:latin typeface="Consolas" panose="020B0609020204030204" pitchFamily="49" charset="0"/>
              </a:rPr>
              <a:t/>
            </a:r>
            <a:br>
              <a:rPr lang="es-MX" i="1" dirty="0">
                <a:latin typeface="Consolas" panose="020B0609020204030204" pitchFamily="49" charset="0"/>
              </a:rPr>
            </a:br>
            <a:r>
              <a:rPr lang="es-MX" i="1" dirty="0">
                <a:latin typeface="Consolas" panose="020B0609020204030204" pitchFamily="49" charset="0"/>
              </a:rPr>
              <a:t>    </a:t>
            </a:r>
            <a:r>
              <a:rPr lang="es-MX" i="1" dirty="0" err="1">
                <a:latin typeface="Consolas" panose="020B0609020204030204" pitchFamily="49" charset="0"/>
              </a:rPr>
              <a:t>animation-duration</a:t>
            </a:r>
            <a:r>
              <a:rPr lang="es-MX" i="1" dirty="0">
                <a:latin typeface="Consolas" panose="020B0609020204030204" pitchFamily="49" charset="0"/>
              </a:rPr>
              <a:t>: 5s;</a:t>
            </a:r>
            <a:br>
              <a:rPr lang="es-MX" i="1" dirty="0">
                <a:latin typeface="Consolas" panose="020B0609020204030204" pitchFamily="49" charset="0"/>
              </a:rPr>
            </a:br>
            <a:r>
              <a:rPr lang="es-MX" i="1" dirty="0">
                <a:latin typeface="Consolas" panose="020B0609020204030204" pitchFamily="49" charset="0"/>
              </a:rPr>
              <a:t>    </a:t>
            </a:r>
            <a:r>
              <a:rPr lang="es-MX" i="1" dirty="0" err="1">
                <a:latin typeface="Consolas" panose="020B0609020204030204" pitchFamily="49" charset="0"/>
              </a:rPr>
              <a:t>animation-timing-function</a:t>
            </a:r>
            <a:r>
              <a:rPr lang="es-MX" i="1" dirty="0">
                <a:latin typeface="Consolas" panose="020B0609020204030204" pitchFamily="49" charset="0"/>
              </a:rPr>
              <a:t>: linear;</a:t>
            </a:r>
            <a:br>
              <a:rPr lang="es-MX" i="1" dirty="0">
                <a:latin typeface="Consolas" panose="020B0609020204030204" pitchFamily="49" charset="0"/>
              </a:rPr>
            </a:br>
            <a:r>
              <a:rPr lang="es-MX" i="1" dirty="0">
                <a:latin typeface="Consolas" panose="020B0609020204030204" pitchFamily="49" charset="0"/>
              </a:rPr>
              <a:t>    </a:t>
            </a:r>
            <a:r>
              <a:rPr lang="es-MX" i="1" dirty="0" err="1">
                <a:latin typeface="Consolas" panose="020B0609020204030204" pitchFamily="49" charset="0"/>
              </a:rPr>
              <a:t>animation-delay</a:t>
            </a:r>
            <a:r>
              <a:rPr lang="es-MX" i="1" dirty="0">
                <a:latin typeface="Consolas" panose="020B0609020204030204" pitchFamily="49" charset="0"/>
              </a:rPr>
              <a:t>: 2s;</a:t>
            </a:r>
            <a:br>
              <a:rPr lang="es-MX" i="1" dirty="0">
                <a:latin typeface="Consolas" panose="020B0609020204030204" pitchFamily="49" charset="0"/>
              </a:rPr>
            </a:br>
            <a:r>
              <a:rPr lang="es-MX" i="1" dirty="0">
                <a:latin typeface="Consolas" panose="020B0609020204030204" pitchFamily="49" charset="0"/>
              </a:rPr>
              <a:t>    </a:t>
            </a:r>
            <a:r>
              <a:rPr lang="es-MX" i="1" dirty="0" err="1">
                <a:latin typeface="Consolas" panose="020B0609020204030204" pitchFamily="49" charset="0"/>
              </a:rPr>
              <a:t>animation-iteration-count</a:t>
            </a:r>
            <a:r>
              <a:rPr lang="es-MX" i="1" dirty="0">
                <a:latin typeface="Consolas" panose="020B0609020204030204" pitchFamily="49" charset="0"/>
              </a:rPr>
              <a:t>: </a:t>
            </a:r>
            <a:r>
              <a:rPr lang="es-MX" i="1" dirty="0" err="1">
                <a:latin typeface="Consolas" panose="020B0609020204030204" pitchFamily="49" charset="0"/>
              </a:rPr>
              <a:t>infinite</a:t>
            </a:r>
            <a:r>
              <a:rPr lang="es-MX" i="1" dirty="0">
                <a:latin typeface="Consolas" panose="020B0609020204030204" pitchFamily="49" charset="0"/>
              </a:rPr>
              <a:t>;</a:t>
            </a:r>
            <a:br>
              <a:rPr lang="es-MX" i="1" dirty="0">
                <a:latin typeface="Consolas" panose="020B0609020204030204" pitchFamily="49" charset="0"/>
              </a:rPr>
            </a:br>
            <a:r>
              <a:rPr lang="es-MX" i="1" dirty="0">
                <a:latin typeface="Consolas" panose="020B0609020204030204" pitchFamily="49" charset="0"/>
              </a:rPr>
              <a:t>    </a:t>
            </a:r>
            <a:r>
              <a:rPr lang="es-MX" i="1" dirty="0" err="1">
                <a:latin typeface="Consolas" panose="020B0609020204030204" pitchFamily="49" charset="0"/>
              </a:rPr>
              <a:t>animation-direction</a:t>
            </a:r>
            <a:r>
              <a:rPr lang="es-MX" i="1" dirty="0">
                <a:latin typeface="Consolas" panose="020B0609020204030204" pitchFamily="49" charset="0"/>
              </a:rPr>
              <a:t>: </a:t>
            </a:r>
            <a:r>
              <a:rPr lang="es-MX" i="1" dirty="0" err="1">
                <a:latin typeface="Consolas" panose="020B0609020204030204" pitchFamily="49" charset="0"/>
              </a:rPr>
              <a:t>alternate</a:t>
            </a:r>
            <a:r>
              <a:rPr lang="es-MX" i="1" dirty="0">
                <a:latin typeface="Consolas" panose="020B0609020204030204" pitchFamily="49" charset="0"/>
              </a:rPr>
              <a:t>;</a:t>
            </a:r>
            <a:br>
              <a:rPr lang="es-MX" i="1" dirty="0">
                <a:latin typeface="Consolas" panose="020B0609020204030204" pitchFamily="49" charset="0"/>
              </a:rPr>
            </a:br>
            <a:r>
              <a:rPr lang="es-MX" i="1" dirty="0">
                <a:latin typeface="Consolas" panose="020B0609020204030204" pitchFamily="49" charset="0"/>
              </a:rPr>
              <a:t>} </a:t>
            </a:r>
          </a:p>
        </p:txBody>
      </p:sp>
      <p:sp>
        <p:nvSpPr>
          <p:cNvPr id="5" name="Rectángulo 4"/>
          <p:cNvSpPr/>
          <p:nvPr/>
        </p:nvSpPr>
        <p:spPr>
          <a:xfrm>
            <a:off x="2482896" y="4558116"/>
            <a:ext cx="7243627" cy="1200329"/>
          </a:xfrm>
          <a:prstGeom prst="rect">
            <a:avLst/>
          </a:prstGeom>
        </p:spPr>
        <p:txBody>
          <a:bodyPr wrap="square">
            <a:spAutoFit/>
          </a:bodyPr>
          <a:lstStyle/>
          <a:p>
            <a:r>
              <a:rPr lang="en-US" i="1" dirty="0">
                <a:latin typeface="Consolas" panose="020B0609020204030204" pitchFamily="49" charset="0"/>
              </a:rPr>
              <a:t>div {</a:t>
            </a:r>
            <a:br>
              <a:rPr lang="en-US" i="1" dirty="0">
                <a:latin typeface="Consolas" panose="020B0609020204030204" pitchFamily="49" charset="0"/>
              </a:rPr>
            </a:br>
            <a:r>
              <a:rPr lang="en-US" i="1" dirty="0">
                <a:latin typeface="Consolas" panose="020B0609020204030204" pitchFamily="49" charset="0"/>
              </a:rPr>
              <a:t>    animation: </a:t>
            </a:r>
            <a:r>
              <a:rPr lang="en-US" i="1" dirty="0" err="1" smtClean="0">
                <a:latin typeface="Consolas" panose="020B0609020204030204" pitchFamily="49" charset="0"/>
              </a:rPr>
              <a:t>miAnimacion</a:t>
            </a:r>
            <a:r>
              <a:rPr lang="en-US" i="1" dirty="0" smtClean="0">
                <a:latin typeface="Consolas" panose="020B0609020204030204" pitchFamily="49" charset="0"/>
              </a:rPr>
              <a:t> 5s </a:t>
            </a:r>
            <a:r>
              <a:rPr lang="en-US" i="1" dirty="0">
                <a:latin typeface="Consolas" panose="020B0609020204030204" pitchFamily="49" charset="0"/>
              </a:rPr>
              <a:t>linear 2s infinite alternate;</a:t>
            </a:r>
            <a:br>
              <a:rPr lang="en-US" i="1" dirty="0">
                <a:latin typeface="Consolas" panose="020B0609020204030204" pitchFamily="49" charset="0"/>
              </a:rPr>
            </a:br>
            <a:r>
              <a:rPr lang="en-US" i="1" dirty="0">
                <a:latin typeface="Consolas" panose="020B0609020204030204" pitchFamily="49" charset="0"/>
              </a:rPr>
              <a:t>} </a:t>
            </a:r>
            <a:endParaRPr lang="es-MX" i="1" dirty="0">
              <a:latin typeface="Consolas" panose="020B0609020204030204" pitchFamily="49" charset="0"/>
            </a:endParaRPr>
          </a:p>
        </p:txBody>
      </p:sp>
    </p:spTree>
    <p:extLst>
      <p:ext uri="{BB962C8B-B14F-4D97-AF65-F5344CB8AC3E}">
        <p14:creationId xmlns:p14="http://schemas.microsoft.com/office/powerpoint/2010/main" val="843300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grpId="0" nodeType="clickEffect">
                                  <p:stCondLst>
                                    <p:cond delay="0"/>
                                  </p:stCondLst>
                                  <p:childTnLst>
                                    <p:anim calcmode="lin" valueType="num">
                                      <p:cBhvr>
                                        <p:cTn id="6" dur="1000"/>
                                        <p:tgtEl>
                                          <p:spTgt spid="4"/>
                                        </p:tgtEl>
                                        <p:attrNameLst>
                                          <p:attrName>ppt_w</p:attrName>
                                        </p:attrNameLst>
                                      </p:cBhvr>
                                      <p:tavLst>
                                        <p:tav tm="0">
                                          <p:val>
                                            <p:strVal val="ppt_w"/>
                                          </p:val>
                                        </p:tav>
                                        <p:tav tm="100000">
                                          <p:val>
                                            <p:fltVal val="0"/>
                                          </p:val>
                                        </p:tav>
                                      </p:tavLst>
                                    </p:anim>
                                    <p:anim calcmode="lin" valueType="num">
                                      <p:cBhvr>
                                        <p:cTn id="7" dur="1000"/>
                                        <p:tgtEl>
                                          <p:spTgt spid="4"/>
                                        </p:tgtEl>
                                        <p:attrNameLst>
                                          <p:attrName>ppt_h</p:attrName>
                                        </p:attrNameLst>
                                      </p:cBhvr>
                                      <p:tavLst>
                                        <p:tav tm="0">
                                          <p:val>
                                            <p:strVal val="ppt_h"/>
                                          </p:val>
                                        </p:tav>
                                        <p:tav tm="100000">
                                          <p:val>
                                            <p:fltVal val="0"/>
                                          </p:val>
                                        </p:tav>
                                      </p:tavLst>
                                    </p:anim>
                                    <p:anim calcmode="lin" valueType="num">
                                      <p:cBhvr>
                                        <p:cTn id="8" dur="1000"/>
                                        <p:tgtEl>
                                          <p:spTgt spid="4"/>
                                        </p:tgtEl>
                                        <p:attrNameLst>
                                          <p:attrName>style.rotation</p:attrName>
                                        </p:attrNameLst>
                                      </p:cBhvr>
                                      <p:tavLst>
                                        <p:tav tm="0">
                                          <p:val>
                                            <p:fltVal val="0"/>
                                          </p:val>
                                        </p:tav>
                                        <p:tav tm="100000">
                                          <p:val>
                                            <p:fltVal val="90"/>
                                          </p:val>
                                        </p:tav>
                                      </p:tavLst>
                                    </p:anim>
                                    <p:animEffect transition="out" filter="fade">
                                      <p:cBhvr>
                                        <p:cTn id="9" dur="1000"/>
                                        <p:tgtEl>
                                          <p:spTgt spid="4"/>
                                        </p:tgtEl>
                                      </p:cBhvr>
                                    </p:animEffect>
                                    <p:set>
                                      <p:cBhvr>
                                        <p:cTn id="10" dur="1" fill="hold">
                                          <p:stCondLst>
                                            <p:cond delay="999"/>
                                          </p:stCondLst>
                                        </p:cTn>
                                        <p:tgtEl>
                                          <p:spTgt spid="4"/>
                                        </p:tgtEl>
                                        <p:attrNameLst>
                                          <p:attrName>style.visibility</p:attrName>
                                        </p:attrNameLst>
                                      </p:cBhvr>
                                      <p:to>
                                        <p:strVal val="hidden"/>
                                      </p:to>
                                    </p:set>
                                  </p:childTnLst>
                                </p:cTn>
                              </p:par>
                              <p:par>
                                <p:cTn id="11" presetID="3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Juguemos con </a:t>
            </a:r>
            <a:r>
              <a:rPr lang="es-MX" dirty="0" err="1" smtClean="0"/>
              <a:t>animation</a:t>
            </a:r>
            <a:endParaRPr lang="es-MX" dirty="0"/>
          </a:p>
        </p:txBody>
      </p:sp>
      <p:sp>
        <p:nvSpPr>
          <p:cNvPr id="3" name="Marcador de contenido 2"/>
          <p:cNvSpPr>
            <a:spLocks noGrp="1"/>
          </p:cNvSpPr>
          <p:nvPr>
            <p:ph idx="1"/>
          </p:nvPr>
        </p:nvSpPr>
        <p:spPr>
          <a:xfrm>
            <a:off x="818712" y="2645367"/>
            <a:ext cx="10554574" cy="3636511"/>
          </a:xfrm>
        </p:spPr>
        <p:txBody>
          <a:bodyPr/>
          <a:lstStyle/>
          <a:p>
            <a:pPr marL="0" indent="0">
              <a:buNone/>
            </a:pPr>
            <a:r>
              <a:rPr lang="es-MX" i="1" dirty="0">
                <a:latin typeface="Consolas" panose="020B0609020204030204" pitchFamily="49" charset="0"/>
              </a:rPr>
              <a:t>@</a:t>
            </a:r>
            <a:r>
              <a:rPr lang="es-MX" i="1" dirty="0" err="1">
                <a:latin typeface="Consolas" panose="020B0609020204030204" pitchFamily="49" charset="0"/>
              </a:rPr>
              <a:t>keyframes</a:t>
            </a:r>
            <a:r>
              <a:rPr lang="es-MX" i="1" dirty="0">
                <a:latin typeface="Consolas" panose="020B0609020204030204" pitchFamily="49" charset="0"/>
              </a:rPr>
              <a:t> </a:t>
            </a:r>
            <a:r>
              <a:rPr lang="es-MX" i="1" dirty="0" err="1" smtClean="0">
                <a:latin typeface="Consolas" panose="020B0609020204030204" pitchFamily="49" charset="0"/>
              </a:rPr>
              <a:t>miAnimacion</a:t>
            </a:r>
            <a:r>
              <a:rPr lang="es-MX" i="1" dirty="0" smtClean="0">
                <a:latin typeface="Consolas" panose="020B0609020204030204" pitchFamily="49" charset="0"/>
              </a:rPr>
              <a:t>{</a:t>
            </a:r>
            <a:r>
              <a:rPr lang="es-MX" i="1" dirty="0">
                <a:latin typeface="Consolas" panose="020B0609020204030204" pitchFamily="49" charset="0"/>
              </a:rPr>
              <a:t/>
            </a:r>
            <a:br>
              <a:rPr lang="es-MX" i="1" dirty="0">
                <a:latin typeface="Consolas" panose="020B0609020204030204" pitchFamily="49" charset="0"/>
              </a:rPr>
            </a:br>
            <a:r>
              <a:rPr lang="es-MX" i="1" dirty="0">
                <a:latin typeface="Consolas" panose="020B0609020204030204" pitchFamily="49" charset="0"/>
              </a:rPr>
              <a:t>    0%   {</a:t>
            </a:r>
            <a:r>
              <a:rPr lang="es-MX" i="1" dirty="0" err="1">
                <a:latin typeface="Consolas" panose="020B0609020204030204" pitchFamily="49" charset="0"/>
              </a:rPr>
              <a:t>background</a:t>
            </a:r>
            <a:r>
              <a:rPr lang="es-MX" i="1" dirty="0">
                <a:latin typeface="Consolas" panose="020B0609020204030204" pitchFamily="49" charset="0"/>
              </a:rPr>
              <a:t>-color: red; left:0px; top:0px;}</a:t>
            </a:r>
            <a:br>
              <a:rPr lang="es-MX" i="1" dirty="0">
                <a:latin typeface="Consolas" panose="020B0609020204030204" pitchFamily="49" charset="0"/>
              </a:rPr>
            </a:br>
            <a:r>
              <a:rPr lang="es-MX" i="1" dirty="0">
                <a:latin typeface="Consolas" panose="020B0609020204030204" pitchFamily="49" charset="0"/>
              </a:rPr>
              <a:t>    25%  {</a:t>
            </a:r>
            <a:r>
              <a:rPr lang="es-MX" i="1" dirty="0" err="1">
                <a:latin typeface="Consolas" panose="020B0609020204030204" pitchFamily="49" charset="0"/>
              </a:rPr>
              <a:t>background</a:t>
            </a:r>
            <a:r>
              <a:rPr lang="es-MX" i="1" dirty="0">
                <a:latin typeface="Consolas" panose="020B0609020204030204" pitchFamily="49" charset="0"/>
              </a:rPr>
              <a:t>-color: </a:t>
            </a:r>
            <a:r>
              <a:rPr lang="es-MX" i="1" dirty="0" err="1">
                <a:latin typeface="Consolas" panose="020B0609020204030204" pitchFamily="49" charset="0"/>
              </a:rPr>
              <a:t>yellow</a:t>
            </a:r>
            <a:r>
              <a:rPr lang="es-MX" i="1" dirty="0">
                <a:latin typeface="Consolas" panose="020B0609020204030204" pitchFamily="49" charset="0"/>
              </a:rPr>
              <a:t>; left:200px; top:0px;}</a:t>
            </a:r>
            <a:br>
              <a:rPr lang="es-MX" i="1" dirty="0">
                <a:latin typeface="Consolas" panose="020B0609020204030204" pitchFamily="49" charset="0"/>
              </a:rPr>
            </a:br>
            <a:r>
              <a:rPr lang="es-MX" i="1" dirty="0">
                <a:latin typeface="Consolas" panose="020B0609020204030204" pitchFamily="49" charset="0"/>
              </a:rPr>
              <a:t>    50%  {</a:t>
            </a:r>
            <a:r>
              <a:rPr lang="es-MX" i="1" dirty="0" err="1">
                <a:latin typeface="Consolas" panose="020B0609020204030204" pitchFamily="49" charset="0"/>
              </a:rPr>
              <a:t>background</a:t>
            </a:r>
            <a:r>
              <a:rPr lang="es-MX" i="1" dirty="0">
                <a:latin typeface="Consolas" panose="020B0609020204030204" pitchFamily="49" charset="0"/>
              </a:rPr>
              <a:t>-color: blue; left:200px; top:200px;}</a:t>
            </a:r>
            <a:br>
              <a:rPr lang="es-MX" i="1" dirty="0">
                <a:latin typeface="Consolas" panose="020B0609020204030204" pitchFamily="49" charset="0"/>
              </a:rPr>
            </a:br>
            <a:r>
              <a:rPr lang="es-MX" i="1" dirty="0">
                <a:latin typeface="Consolas" panose="020B0609020204030204" pitchFamily="49" charset="0"/>
              </a:rPr>
              <a:t>    75%  {</a:t>
            </a:r>
            <a:r>
              <a:rPr lang="es-MX" i="1" dirty="0" err="1">
                <a:latin typeface="Consolas" panose="020B0609020204030204" pitchFamily="49" charset="0"/>
              </a:rPr>
              <a:t>background</a:t>
            </a:r>
            <a:r>
              <a:rPr lang="es-MX" i="1" dirty="0">
                <a:latin typeface="Consolas" panose="020B0609020204030204" pitchFamily="49" charset="0"/>
              </a:rPr>
              <a:t>-color: </a:t>
            </a:r>
            <a:r>
              <a:rPr lang="es-MX" i="1" dirty="0" err="1">
                <a:latin typeface="Consolas" panose="020B0609020204030204" pitchFamily="49" charset="0"/>
              </a:rPr>
              <a:t>green</a:t>
            </a:r>
            <a:r>
              <a:rPr lang="es-MX" i="1" dirty="0">
                <a:latin typeface="Consolas" panose="020B0609020204030204" pitchFamily="49" charset="0"/>
              </a:rPr>
              <a:t>; left:0px; top:200px;}</a:t>
            </a:r>
            <a:br>
              <a:rPr lang="es-MX" i="1" dirty="0">
                <a:latin typeface="Consolas" panose="020B0609020204030204" pitchFamily="49" charset="0"/>
              </a:rPr>
            </a:br>
            <a:r>
              <a:rPr lang="es-MX" i="1" dirty="0">
                <a:latin typeface="Consolas" panose="020B0609020204030204" pitchFamily="49" charset="0"/>
              </a:rPr>
              <a:t>    100% {</a:t>
            </a:r>
            <a:r>
              <a:rPr lang="es-MX" i="1" dirty="0" err="1">
                <a:latin typeface="Consolas" panose="020B0609020204030204" pitchFamily="49" charset="0"/>
              </a:rPr>
              <a:t>background</a:t>
            </a:r>
            <a:r>
              <a:rPr lang="es-MX" i="1" dirty="0">
                <a:latin typeface="Consolas" panose="020B0609020204030204" pitchFamily="49" charset="0"/>
              </a:rPr>
              <a:t>-color: red; left:0px; top:0px;}</a:t>
            </a:r>
            <a:br>
              <a:rPr lang="es-MX" i="1" dirty="0">
                <a:latin typeface="Consolas" panose="020B0609020204030204" pitchFamily="49" charset="0"/>
              </a:rPr>
            </a:br>
            <a:r>
              <a:rPr lang="es-MX" i="1" dirty="0">
                <a:latin typeface="Consolas" panose="020B0609020204030204" pitchFamily="49" charset="0"/>
              </a:rPr>
              <a:t>}</a:t>
            </a:r>
          </a:p>
        </p:txBody>
      </p:sp>
      <p:sp>
        <p:nvSpPr>
          <p:cNvPr id="4" name="CuadroTexto 3"/>
          <p:cNvSpPr txBox="1"/>
          <p:nvPr/>
        </p:nvSpPr>
        <p:spPr>
          <a:xfrm>
            <a:off x="5496315" y="2383757"/>
            <a:ext cx="835485" cy="523220"/>
          </a:xfrm>
          <a:prstGeom prst="rect">
            <a:avLst/>
          </a:prstGeom>
          <a:noFill/>
        </p:spPr>
        <p:txBody>
          <a:bodyPr wrap="none" rtlCol="0">
            <a:spAutoFit/>
          </a:bodyPr>
          <a:lstStyle/>
          <a:p>
            <a:r>
              <a:rPr lang="es-MX" sz="2800" dirty="0" smtClean="0"/>
              <a:t>CSS</a:t>
            </a:r>
            <a:endParaRPr lang="es-MX" sz="2800" dirty="0"/>
          </a:p>
        </p:txBody>
      </p:sp>
    </p:spTree>
    <p:extLst>
      <p:ext uri="{BB962C8B-B14F-4D97-AF65-F5344CB8AC3E}">
        <p14:creationId xmlns:p14="http://schemas.microsoft.com/office/powerpoint/2010/main" val="21465480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Juguemos con </a:t>
            </a:r>
            <a:r>
              <a:rPr lang="es-MX" dirty="0" err="1" smtClean="0"/>
              <a:t>animation</a:t>
            </a:r>
            <a:endParaRPr lang="es-MX" dirty="0"/>
          </a:p>
        </p:txBody>
      </p:sp>
      <p:sp>
        <p:nvSpPr>
          <p:cNvPr id="3" name="Marcador de contenido 2"/>
          <p:cNvSpPr>
            <a:spLocks noGrp="1"/>
          </p:cNvSpPr>
          <p:nvPr>
            <p:ph idx="1"/>
          </p:nvPr>
        </p:nvSpPr>
        <p:spPr>
          <a:xfrm>
            <a:off x="827424" y="2686311"/>
            <a:ext cx="10554574" cy="3636511"/>
          </a:xfrm>
        </p:spPr>
        <p:txBody>
          <a:bodyPr/>
          <a:lstStyle/>
          <a:p>
            <a:pPr marL="0" indent="0">
              <a:buNone/>
            </a:pPr>
            <a:r>
              <a:rPr lang="en-US" i="1" dirty="0">
                <a:latin typeface="Consolas" panose="020B0609020204030204" pitchFamily="49" charset="0"/>
              </a:rPr>
              <a:t>div {</a:t>
            </a:r>
            <a:br>
              <a:rPr lang="en-US" i="1" dirty="0">
                <a:latin typeface="Consolas" panose="020B0609020204030204" pitchFamily="49" charset="0"/>
              </a:rPr>
            </a:br>
            <a:r>
              <a:rPr lang="en-US" i="1" dirty="0">
                <a:latin typeface="Consolas" panose="020B0609020204030204" pitchFamily="49" charset="0"/>
              </a:rPr>
              <a:t>    width: 100px;</a:t>
            </a:r>
            <a:br>
              <a:rPr lang="en-US" i="1" dirty="0">
                <a:latin typeface="Consolas" panose="020B0609020204030204" pitchFamily="49" charset="0"/>
              </a:rPr>
            </a:br>
            <a:r>
              <a:rPr lang="en-US" i="1" dirty="0">
                <a:latin typeface="Consolas" panose="020B0609020204030204" pitchFamily="49" charset="0"/>
              </a:rPr>
              <a:t>    height: 100px;</a:t>
            </a:r>
            <a:br>
              <a:rPr lang="en-US" i="1" dirty="0">
                <a:latin typeface="Consolas" panose="020B0609020204030204" pitchFamily="49" charset="0"/>
              </a:rPr>
            </a:br>
            <a:r>
              <a:rPr lang="en-US" i="1" dirty="0">
                <a:latin typeface="Consolas" panose="020B0609020204030204" pitchFamily="49" charset="0"/>
              </a:rPr>
              <a:t>    position: relative;</a:t>
            </a:r>
            <a:br>
              <a:rPr lang="en-US" i="1" dirty="0">
                <a:latin typeface="Consolas" panose="020B0609020204030204" pitchFamily="49" charset="0"/>
              </a:rPr>
            </a:br>
            <a:r>
              <a:rPr lang="en-US" i="1" dirty="0">
                <a:latin typeface="Consolas" panose="020B0609020204030204" pitchFamily="49" charset="0"/>
              </a:rPr>
              <a:t>    background-color: red;</a:t>
            </a:r>
            <a:br>
              <a:rPr lang="en-US" i="1" dirty="0">
                <a:latin typeface="Consolas" panose="020B0609020204030204" pitchFamily="49" charset="0"/>
              </a:rPr>
            </a:br>
            <a:r>
              <a:rPr lang="en-US" i="1" dirty="0">
                <a:latin typeface="Consolas" panose="020B0609020204030204" pitchFamily="49" charset="0"/>
              </a:rPr>
              <a:t>    animation-name: example;</a:t>
            </a:r>
            <a:br>
              <a:rPr lang="en-US" i="1" dirty="0">
                <a:latin typeface="Consolas" panose="020B0609020204030204" pitchFamily="49" charset="0"/>
              </a:rPr>
            </a:br>
            <a:r>
              <a:rPr lang="en-US" i="1" dirty="0">
                <a:latin typeface="Consolas" panose="020B0609020204030204" pitchFamily="49" charset="0"/>
              </a:rPr>
              <a:t>    animation-duration: 4s;</a:t>
            </a:r>
            <a:br>
              <a:rPr lang="en-US" i="1" dirty="0">
                <a:latin typeface="Consolas" panose="020B0609020204030204" pitchFamily="49" charset="0"/>
              </a:rPr>
            </a:br>
            <a:r>
              <a:rPr lang="en-US" i="1" dirty="0">
                <a:latin typeface="Consolas" panose="020B0609020204030204" pitchFamily="49" charset="0"/>
              </a:rPr>
              <a:t>}</a:t>
            </a:r>
            <a:endParaRPr lang="es-MX" i="1" dirty="0">
              <a:latin typeface="Consolas" panose="020B0609020204030204" pitchFamily="49" charset="0"/>
            </a:endParaRPr>
          </a:p>
        </p:txBody>
      </p:sp>
      <p:sp>
        <p:nvSpPr>
          <p:cNvPr id="4" name="CuadroTexto 3"/>
          <p:cNvSpPr txBox="1"/>
          <p:nvPr/>
        </p:nvSpPr>
        <p:spPr>
          <a:xfrm>
            <a:off x="5496315" y="2383757"/>
            <a:ext cx="835485" cy="523220"/>
          </a:xfrm>
          <a:prstGeom prst="rect">
            <a:avLst/>
          </a:prstGeom>
          <a:noFill/>
        </p:spPr>
        <p:txBody>
          <a:bodyPr wrap="none" rtlCol="0">
            <a:spAutoFit/>
          </a:bodyPr>
          <a:lstStyle/>
          <a:p>
            <a:r>
              <a:rPr lang="es-MX" sz="2800" dirty="0" smtClean="0"/>
              <a:t>CSS</a:t>
            </a:r>
            <a:endParaRPr lang="es-MX" sz="2800" dirty="0"/>
          </a:p>
        </p:txBody>
      </p:sp>
    </p:spTree>
    <p:extLst>
      <p:ext uri="{BB962C8B-B14F-4D97-AF65-F5344CB8AC3E}">
        <p14:creationId xmlns:p14="http://schemas.microsoft.com/office/powerpoint/2010/main" val="22120512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Juguemos con </a:t>
            </a:r>
            <a:r>
              <a:rPr lang="es-MX" dirty="0" err="1" smtClean="0"/>
              <a:t>animation</a:t>
            </a:r>
            <a:endParaRPr lang="es-MX" dirty="0"/>
          </a:p>
        </p:txBody>
      </p:sp>
      <p:sp>
        <p:nvSpPr>
          <p:cNvPr id="3" name="Marcador de contenido 2"/>
          <p:cNvSpPr>
            <a:spLocks noGrp="1"/>
          </p:cNvSpPr>
          <p:nvPr>
            <p:ph idx="1"/>
          </p:nvPr>
        </p:nvSpPr>
        <p:spPr/>
        <p:txBody>
          <a:bodyPr>
            <a:normAutofit/>
          </a:bodyPr>
          <a:lstStyle/>
          <a:p>
            <a:pPr marL="0" indent="0">
              <a:buNone/>
            </a:pPr>
            <a:r>
              <a:rPr lang="es-MX" sz="3200" dirty="0" smtClean="0">
                <a:latin typeface="Consolas" panose="020B0609020204030204" pitchFamily="49" charset="0"/>
              </a:rPr>
              <a:t>&lt;div&gt;&lt;/div&gt;</a:t>
            </a:r>
            <a:endParaRPr lang="es-MX" sz="3200" dirty="0">
              <a:latin typeface="Consolas" panose="020B0609020204030204" pitchFamily="49" charset="0"/>
            </a:endParaRPr>
          </a:p>
        </p:txBody>
      </p:sp>
      <p:sp>
        <p:nvSpPr>
          <p:cNvPr id="4" name="CuadroTexto 3"/>
          <p:cNvSpPr txBox="1"/>
          <p:nvPr/>
        </p:nvSpPr>
        <p:spPr>
          <a:xfrm>
            <a:off x="5557230" y="2383757"/>
            <a:ext cx="1077539" cy="523220"/>
          </a:xfrm>
          <a:prstGeom prst="rect">
            <a:avLst/>
          </a:prstGeom>
          <a:noFill/>
        </p:spPr>
        <p:txBody>
          <a:bodyPr wrap="none" rtlCol="0">
            <a:spAutoFit/>
          </a:bodyPr>
          <a:lstStyle/>
          <a:p>
            <a:r>
              <a:rPr lang="es-MX" sz="2800" dirty="0" smtClean="0"/>
              <a:t>HTML</a:t>
            </a:r>
            <a:endParaRPr lang="es-MX" sz="2800" dirty="0"/>
          </a:p>
        </p:txBody>
      </p:sp>
    </p:spTree>
    <p:extLst>
      <p:ext uri="{BB962C8B-B14F-4D97-AF65-F5344CB8AC3E}">
        <p14:creationId xmlns:p14="http://schemas.microsoft.com/office/powerpoint/2010/main" val="242695296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7030" y="1811837"/>
            <a:ext cx="4852988" cy="1617163"/>
          </a:xfrm>
        </p:spPr>
        <p:txBody>
          <a:bodyPr>
            <a:normAutofit/>
          </a:bodyPr>
          <a:lstStyle/>
          <a:p>
            <a:r>
              <a:rPr lang="es-MX" sz="3200" dirty="0" err="1" smtClean="0"/>
              <a:t>Responsive</a:t>
            </a:r>
            <a:r>
              <a:rPr lang="es-MX" sz="3200" dirty="0" smtClean="0"/>
              <a:t> </a:t>
            </a:r>
            <a:r>
              <a:rPr lang="es-MX" sz="3200" dirty="0" err="1" smtClean="0"/>
              <a:t>Desing</a:t>
            </a:r>
            <a:endParaRPr lang="es-MX" sz="3200" dirty="0"/>
          </a:p>
        </p:txBody>
      </p:sp>
      <p:pic>
        <p:nvPicPr>
          <p:cNvPr id="5" name="Picture Placeholder 4"/>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9265" r="29265"/>
          <a:stretch>
            <a:fillRect/>
          </a:stretch>
        </p:blipFill>
        <p:spPr/>
      </p:pic>
    </p:spTree>
    <p:extLst>
      <p:ext uri="{BB962C8B-B14F-4D97-AF65-F5344CB8AC3E}">
        <p14:creationId xmlns:p14="http://schemas.microsoft.com/office/powerpoint/2010/main" val="41932057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table">
  <a:themeElements>
    <a:clrScheme name="Personalizado 1">
      <a:dk1>
        <a:sysClr val="windowText" lastClr="000000"/>
      </a:dk1>
      <a:lt1>
        <a:sysClr val="window" lastClr="FFFFFF"/>
      </a:lt1>
      <a:dk2>
        <a:srgbClr val="212121"/>
      </a:dk2>
      <a:lt2>
        <a:srgbClr val="636363"/>
      </a:lt2>
      <a:accent1>
        <a:srgbClr val="23E06D"/>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Ci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Ci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98D1675B-7325-48AD-994B-0DEF3379A98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Citable</Template>
  <TotalTime>1183</TotalTime>
  <Words>5338</Words>
  <Application>Microsoft Office PowerPoint</Application>
  <PresentationFormat>Panorámica</PresentationFormat>
  <Paragraphs>1185</Paragraphs>
  <Slides>107</Slides>
  <Notes>1</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107</vt:i4>
      </vt:variant>
    </vt:vector>
  </HeadingPairs>
  <TitlesOfParts>
    <vt:vector size="115" baseType="lpstr">
      <vt:lpstr>Arial</vt:lpstr>
      <vt:lpstr>Calibri</vt:lpstr>
      <vt:lpstr>Century Gothic</vt:lpstr>
      <vt:lpstr>Consolas</vt:lpstr>
      <vt:lpstr>Courier New</vt:lpstr>
      <vt:lpstr>Verdana</vt:lpstr>
      <vt:lpstr>Wingdings 2</vt:lpstr>
      <vt:lpstr>Citable</vt:lpstr>
      <vt:lpstr>Presentación de PowerPoint</vt:lpstr>
      <vt:lpstr>Introducción a CSS3</vt:lpstr>
      <vt:lpstr>HTML y CSS3</vt:lpstr>
      <vt:lpstr>HTML y CSS3</vt:lpstr>
      <vt:lpstr>El nuevo estándar CSS3</vt:lpstr>
      <vt:lpstr>Selectores</vt:lpstr>
      <vt:lpstr>Selectores Básicos</vt:lpstr>
      <vt:lpstr>Selectores por elemento</vt:lpstr>
      <vt:lpstr>Presentación de PowerPoint</vt:lpstr>
      <vt:lpstr>Pseudo-clases</vt:lpstr>
      <vt:lpstr>Pseudo-clases</vt:lpstr>
      <vt:lpstr>Pseudo-clases</vt:lpstr>
      <vt:lpstr>Propiedades</vt:lpstr>
      <vt:lpstr>Borde </vt:lpstr>
      <vt:lpstr>Juguemos con los bordes</vt:lpstr>
      <vt:lpstr>Juguemos con los bordes </vt:lpstr>
      <vt:lpstr>Propiedad border-radius</vt:lpstr>
      <vt:lpstr>Juguemos con los bordes redondos </vt:lpstr>
      <vt:lpstr>Juguemos con los bordes redondos</vt:lpstr>
      <vt:lpstr>Propiedad border-image</vt:lpstr>
      <vt:lpstr>Juguemos con border-image</vt:lpstr>
      <vt:lpstr>Propiedad background</vt:lpstr>
      <vt:lpstr>Propiedades del background.</vt:lpstr>
      <vt:lpstr>Propiedades del background</vt:lpstr>
      <vt:lpstr>Propiedades del background</vt:lpstr>
      <vt:lpstr>Colores CSS3</vt:lpstr>
      <vt:lpstr>Colores CSS3</vt:lpstr>
      <vt:lpstr>Degradados</vt:lpstr>
      <vt:lpstr>Sombras </vt:lpstr>
      <vt:lpstr>Juguemos con las sombras </vt:lpstr>
      <vt:lpstr>Juguemos con las sombras</vt:lpstr>
      <vt:lpstr>Texto</vt:lpstr>
      <vt:lpstr>Propiedad : Text Color</vt:lpstr>
      <vt:lpstr>Propiedad: Text color</vt:lpstr>
      <vt:lpstr>Propiedad: Text Alignment</vt:lpstr>
      <vt:lpstr>Propiedad: Text Alignment</vt:lpstr>
      <vt:lpstr>Propiedad: Text Decoration</vt:lpstr>
      <vt:lpstr>Propiedad: Text Decoration</vt:lpstr>
      <vt:lpstr>Propiedad: Text Transformation</vt:lpstr>
      <vt:lpstr>Propiedad: Text Transformation</vt:lpstr>
      <vt:lpstr>Propiedad :Text Indentation</vt:lpstr>
      <vt:lpstr>Propiedad :Text Indentation</vt:lpstr>
      <vt:lpstr>Propiedad :Letter Spacing</vt:lpstr>
      <vt:lpstr>Propiedad :Letter Spacing</vt:lpstr>
      <vt:lpstr>Propiedad :Line Height</vt:lpstr>
      <vt:lpstr>Propiedad :Line Height</vt:lpstr>
      <vt:lpstr>Propiedad : Word Spacing</vt:lpstr>
      <vt:lpstr>Propiedad: Text shadow </vt:lpstr>
      <vt:lpstr>Fuentes</vt:lpstr>
      <vt:lpstr>Propiedad: Font Family</vt:lpstr>
      <vt:lpstr>Propiedad: Font Style</vt:lpstr>
      <vt:lpstr>Propiedad: Font Size</vt:lpstr>
      <vt:lpstr>Propiedad: Font weight</vt:lpstr>
      <vt:lpstr>Propiedad: Font variant</vt:lpstr>
      <vt:lpstr>Transformaciones 2d</vt:lpstr>
      <vt:lpstr>Propiedad: Traslate</vt:lpstr>
      <vt:lpstr>Propiedad: Traslate</vt:lpstr>
      <vt:lpstr>Propiedad: Rotate</vt:lpstr>
      <vt:lpstr>Propiedad: Scale</vt:lpstr>
      <vt:lpstr>Propiedad: Scale</vt:lpstr>
      <vt:lpstr>Propiedad: skewX</vt:lpstr>
      <vt:lpstr>Propiedad: skewX</vt:lpstr>
      <vt:lpstr>Propiedad: Matrix</vt:lpstr>
      <vt:lpstr>Propiedad: Matrix</vt:lpstr>
      <vt:lpstr>Propiedad: Matrix</vt:lpstr>
      <vt:lpstr>Transformaciones 3d</vt:lpstr>
      <vt:lpstr>Propiedad: RotateX</vt:lpstr>
      <vt:lpstr>Propiedad: RotateY</vt:lpstr>
      <vt:lpstr>Propiedad: RotateZ</vt:lpstr>
      <vt:lpstr>Botones</vt:lpstr>
      <vt:lpstr>Botones: Colores</vt:lpstr>
      <vt:lpstr>Botones: Colores </vt:lpstr>
      <vt:lpstr>Botones: Sizes</vt:lpstr>
      <vt:lpstr>Botones: Sizes</vt:lpstr>
      <vt:lpstr>Botones: Redondeados</vt:lpstr>
      <vt:lpstr>Botones: Bordes de colores </vt:lpstr>
      <vt:lpstr>Botones: Bordes con colores y animación </vt:lpstr>
      <vt:lpstr>Botones: Bordes con colores y animación </vt:lpstr>
      <vt:lpstr>Botones: Sombras</vt:lpstr>
      <vt:lpstr>Botones: Deshabilitar </vt:lpstr>
      <vt:lpstr>Botones: widht</vt:lpstr>
      <vt:lpstr>Botones: Grupos</vt:lpstr>
      <vt:lpstr>Paginación: Simple</vt:lpstr>
      <vt:lpstr>Paginación: Redondeada y animada</vt:lpstr>
      <vt:lpstr>Paginación: Redondeada y animada</vt:lpstr>
      <vt:lpstr>Transiciones </vt:lpstr>
      <vt:lpstr>La propiedad transition</vt:lpstr>
      <vt:lpstr>Juguemos con las transiciones </vt:lpstr>
      <vt:lpstr>Juguemos con las transiciones</vt:lpstr>
      <vt:lpstr>Juguemos con las transiciones</vt:lpstr>
      <vt:lpstr>Animaciones</vt:lpstr>
      <vt:lpstr>La propiedad animation</vt:lpstr>
      <vt:lpstr>La propiedad animation</vt:lpstr>
      <vt:lpstr>La propiedad animation</vt:lpstr>
      <vt:lpstr>La propiedad animation</vt:lpstr>
      <vt:lpstr>Juguemos con animation</vt:lpstr>
      <vt:lpstr>Juguemos con animation</vt:lpstr>
      <vt:lpstr>Juguemos con animation</vt:lpstr>
      <vt:lpstr>Responsive Desing</vt:lpstr>
      <vt:lpstr>¿Por qué usar diseño responsivo?</vt:lpstr>
      <vt:lpstr>Configurando Viewport</vt:lpstr>
      <vt:lpstr>Configurando Viewport</vt:lpstr>
      <vt:lpstr>Reglas responsive</vt:lpstr>
      <vt:lpstr>Propiedad: box-sizing</vt:lpstr>
      <vt:lpstr>Propiedad: box-sizing</vt:lpstr>
      <vt:lpstr>Media query</vt:lpstr>
      <vt:lpstr>Media query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Jesus Ramirez Nieto</dc:creator>
  <cp:lastModifiedBy>Jesus Ramirez Nieto</cp:lastModifiedBy>
  <cp:revision>50</cp:revision>
  <dcterms:created xsi:type="dcterms:W3CDTF">2016-02-26T03:39:46Z</dcterms:created>
  <dcterms:modified xsi:type="dcterms:W3CDTF">2017-06-25T23:24:06Z</dcterms:modified>
</cp:coreProperties>
</file>